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webextensions/webextension1.xml" ContentType="application/vnd.ms-office.webextension+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1"/>
  </p:sldMasterIdLst>
  <p:notesMasterIdLst>
    <p:notesMasterId r:id="rId41"/>
  </p:notesMasterIdLst>
  <p:handoutMasterIdLst>
    <p:handoutMasterId r:id="rId42"/>
  </p:handoutMasterIdLst>
  <p:sldIdLst>
    <p:sldId id="291" r:id="rId2"/>
    <p:sldId id="295" r:id="rId3"/>
    <p:sldId id="377" r:id="rId4"/>
    <p:sldId id="378" r:id="rId5"/>
    <p:sldId id="417" r:id="rId6"/>
    <p:sldId id="421" r:id="rId7"/>
    <p:sldId id="420" r:id="rId8"/>
    <p:sldId id="419" r:id="rId9"/>
    <p:sldId id="385" r:id="rId10"/>
    <p:sldId id="392" r:id="rId11"/>
    <p:sldId id="393" r:id="rId12"/>
    <p:sldId id="424" r:id="rId13"/>
    <p:sldId id="423" r:id="rId14"/>
    <p:sldId id="349" r:id="rId15"/>
    <p:sldId id="353" r:id="rId16"/>
    <p:sldId id="351" r:id="rId17"/>
    <p:sldId id="297" r:id="rId18"/>
    <p:sldId id="299" r:id="rId19"/>
    <p:sldId id="337" r:id="rId20"/>
    <p:sldId id="339" r:id="rId21"/>
    <p:sldId id="341" r:id="rId22"/>
    <p:sldId id="345" r:id="rId23"/>
    <p:sldId id="362" r:id="rId24"/>
    <p:sldId id="366" r:id="rId25"/>
    <p:sldId id="368" r:id="rId26"/>
    <p:sldId id="370" r:id="rId27"/>
    <p:sldId id="301" r:id="rId28"/>
    <p:sldId id="303" r:id="rId29"/>
    <p:sldId id="305" r:id="rId30"/>
    <p:sldId id="307" r:id="rId31"/>
    <p:sldId id="309" r:id="rId32"/>
    <p:sldId id="372" r:id="rId33"/>
    <p:sldId id="374" r:id="rId34"/>
    <p:sldId id="376" r:id="rId35"/>
    <p:sldId id="425" r:id="rId36"/>
    <p:sldId id="427" r:id="rId37"/>
    <p:sldId id="413" r:id="rId38"/>
    <p:sldId id="311" r:id="rId39"/>
    <p:sldId id="358" r:id="rId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96"/>
    <p:restoredTop sz="94679"/>
  </p:normalViewPr>
  <p:slideViewPr>
    <p:cSldViewPr>
      <p:cViewPr varScale="1">
        <p:scale>
          <a:sx n="109" d="100"/>
          <a:sy n="109" d="100"/>
        </p:scale>
        <p:origin x="234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24"/>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8359DC-30FC-451B-9C9B-425F5A3F4A96}"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AA26B717-C246-4D6E-BA09-3C53018207CB}">
      <dgm:prSet phldrT="[Text]"/>
      <dgm:spPr/>
      <dgm:t>
        <a:bodyPr/>
        <a:lstStyle/>
        <a:p>
          <a:r>
            <a:rPr lang="en-GB" b="1" dirty="0">
              <a:solidFill>
                <a:schemeClr val="tx1"/>
              </a:solidFill>
            </a:rPr>
            <a:t>Migration </a:t>
          </a:r>
          <a:r>
            <a:rPr lang="en-GB" b="0" dirty="0">
              <a:solidFill>
                <a:schemeClr val="tx1"/>
              </a:solidFill>
            </a:rPr>
            <a:t>(‘push’ &amp; ‘pull’ factors, by invitation, predominantly a gendered (male) experience)</a:t>
          </a:r>
        </a:p>
      </dgm:t>
    </dgm:pt>
    <dgm:pt modelId="{C5D6DF53-EC56-4EAF-976F-02CBF262B7E6}" type="parTrans" cxnId="{8E53D6BD-DAB4-4573-93A4-16196A209FBE}">
      <dgm:prSet/>
      <dgm:spPr/>
      <dgm:t>
        <a:bodyPr/>
        <a:lstStyle/>
        <a:p>
          <a:endParaRPr lang="en-GB"/>
        </a:p>
      </dgm:t>
    </dgm:pt>
    <dgm:pt modelId="{CE40364C-758F-4DA3-A060-E982CC27EB1F}" type="sibTrans" cxnId="{8E53D6BD-DAB4-4573-93A4-16196A209FBE}">
      <dgm:prSet/>
      <dgm:spPr/>
      <dgm:t>
        <a:bodyPr/>
        <a:lstStyle/>
        <a:p>
          <a:endParaRPr lang="en-GB"/>
        </a:p>
      </dgm:t>
    </dgm:pt>
    <dgm:pt modelId="{3C631E42-E88E-4F82-ADCF-4D499486D428}">
      <dgm:prSet phldrT="[Text]"/>
      <dgm:spPr/>
      <dgm:t>
        <a:bodyPr/>
        <a:lstStyle/>
        <a:p>
          <a:r>
            <a:rPr lang="en-GB" b="1" dirty="0">
              <a:solidFill>
                <a:schemeClr val="tx1"/>
              </a:solidFill>
            </a:rPr>
            <a:t>Settlement </a:t>
          </a:r>
          <a:r>
            <a:rPr lang="en-GB" b="0" dirty="0">
              <a:solidFill>
                <a:schemeClr val="tx1"/>
              </a:solidFill>
            </a:rPr>
            <a:t>(working class reality, exclusion, discrimination, violence, racism)</a:t>
          </a:r>
        </a:p>
      </dgm:t>
    </dgm:pt>
    <dgm:pt modelId="{54D7104F-FA47-435E-B388-22059579ED74}" type="parTrans" cxnId="{E62E5ACC-E235-4623-B531-627BA7B1C53A}">
      <dgm:prSet/>
      <dgm:spPr/>
      <dgm:t>
        <a:bodyPr/>
        <a:lstStyle/>
        <a:p>
          <a:endParaRPr lang="en-GB"/>
        </a:p>
      </dgm:t>
    </dgm:pt>
    <dgm:pt modelId="{F43F1F2D-6FC4-40D5-9888-4E908A004A56}" type="sibTrans" cxnId="{E62E5ACC-E235-4623-B531-627BA7B1C53A}">
      <dgm:prSet/>
      <dgm:spPr/>
      <dgm:t>
        <a:bodyPr/>
        <a:lstStyle/>
        <a:p>
          <a:endParaRPr lang="en-GB"/>
        </a:p>
      </dgm:t>
    </dgm:pt>
    <dgm:pt modelId="{263EE668-55DE-4250-967D-4610B2A05812}">
      <dgm:prSet phldrT="[Text]"/>
      <dgm:spPr/>
      <dgm:t>
        <a:bodyPr/>
        <a:lstStyle/>
        <a:p>
          <a:r>
            <a:rPr lang="en-GB" b="1" dirty="0">
              <a:solidFill>
                <a:schemeClr val="tx1"/>
              </a:solidFill>
            </a:rPr>
            <a:t>Fighting back </a:t>
          </a:r>
          <a:r>
            <a:rPr lang="en-GB" b="0" dirty="0">
              <a:solidFill>
                <a:schemeClr val="tx1"/>
              </a:solidFill>
            </a:rPr>
            <a:t>(exercising rights, resistance, contest &amp; protest, politics of recognition -  ‘we are here to stay’, </a:t>
          </a:r>
          <a:r>
            <a:rPr lang="en-GB" b="1" dirty="0">
              <a:solidFill>
                <a:schemeClr val="tx1"/>
              </a:solidFill>
            </a:rPr>
            <a:t>1978 – murder of </a:t>
          </a:r>
          <a:r>
            <a:rPr lang="en-GB" b="1" dirty="0" err="1">
              <a:solidFill>
                <a:schemeClr val="tx1"/>
              </a:solidFill>
            </a:rPr>
            <a:t>Altab</a:t>
          </a:r>
          <a:r>
            <a:rPr lang="en-GB" b="1" dirty="0">
              <a:solidFill>
                <a:schemeClr val="tx1"/>
              </a:solidFill>
            </a:rPr>
            <a:t> Ali</a:t>
          </a:r>
          <a:r>
            <a:rPr lang="en-GB" b="0" dirty="0">
              <a:solidFill>
                <a:schemeClr val="tx1"/>
              </a:solidFill>
            </a:rPr>
            <a:t>)</a:t>
          </a:r>
        </a:p>
      </dgm:t>
    </dgm:pt>
    <dgm:pt modelId="{9D98E863-6A83-4DBA-A854-744514768F51}" type="parTrans" cxnId="{22B5F5F8-5D44-47F5-8BA4-80C62E7F36EB}">
      <dgm:prSet/>
      <dgm:spPr/>
      <dgm:t>
        <a:bodyPr/>
        <a:lstStyle/>
        <a:p>
          <a:endParaRPr lang="en-GB"/>
        </a:p>
      </dgm:t>
    </dgm:pt>
    <dgm:pt modelId="{09022F5B-F3A7-4811-ABC2-5ED47036D03C}" type="sibTrans" cxnId="{22B5F5F8-5D44-47F5-8BA4-80C62E7F36EB}">
      <dgm:prSet/>
      <dgm:spPr/>
      <dgm:t>
        <a:bodyPr/>
        <a:lstStyle/>
        <a:p>
          <a:endParaRPr lang="en-GB"/>
        </a:p>
      </dgm:t>
    </dgm:pt>
    <dgm:pt modelId="{A05EB196-DF33-4239-8FF4-D1AF9E6C5663}">
      <dgm:prSet phldrT="[Text]"/>
      <dgm:spPr/>
      <dgm:t>
        <a:bodyPr/>
        <a:lstStyle/>
        <a:p>
          <a:r>
            <a:rPr lang="en-GB" b="1" dirty="0">
              <a:solidFill>
                <a:schemeClr val="tx1"/>
              </a:solidFill>
            </a:rPr>
            <a:t>Family Re-Union </a:t>
          </a:r>
          <a:r>
            <a:rPr lang="en-GB" b="0" dirty="0">
              <a:solidFill>
                <a:schemeClr val="tx1"/>
              </a:solidFill>
            </a:rPr>
            <a:t>(wives and children join, demand for equality, access to resources – education, health, housing, ‘halal’ food, role of language and religion important, </a:t>
          </a:r>
          <a:r>
            <a:rPr lang="en-GB" b="1" dirty="0">
              <a:solidFill>
                <a:schemeClr val="tx1"/>
              </a:solidFill>
            </a:rPr>
            <a:t>1981 Nationality Act</a:t>
          </a:r>
          <a:r>
            <a:rPr lang="en-GB" b="0" dirty="0">
              <a:solidFill>
                <a:schemeClr val="tx1"/>
              </a:solidFill>
            </a:rPr>
            <a:t>) </a:t>
          </a:r>
        </a:p>
      </dgm:t>
    </dgm:pt>
    <dgm:pt modelId="{2E040F20-4109-4CD8-9788-D90A7390BE36}" type="parTrans" cxnId="{7C82DACF-52BD-4BA3-8064-0B058215F10C}">
      <dgm:prSet/>
      <dgm:spPr/>
      <dgm:t>
        <a:bodyPr/>
        <a:lstStyle/>
        <a:p>
          <a:endParaRPr lang="en-GB"/>
        </a:p>
      </dgm:t>
    </dgm:pt>
    <dgm:pt modelId="{4684F855-6CB4-4398-9979-09ADDD7EADE9}" type="sibTrans" cxnId="{7C82DACF-52BD-4BA3-8064-0B058215F10C}">
      <dgm:prSet/>
      <dgm:spPr/>
      <dgm:t>
        <a:bodyPr/>
        <a:lstStyle/>
        <a:p>
          <a:endParaRPr lang="en-GB"/>
        </a:p>
      </dgm:t>
    </dgm:pt>
    <dgm:pt modelId="{8F6756A5-BE23-4B59-8CCA-2F9D22407F3D}">
      <dgm:prSet phldrT="[Text]"/>
      <dgm:spPr/>
      <dgm:t>
        <a:bodyPr/>
        <a:lstStyle/>
        <a:p>
          <a:r>
            <a:rPr lang="en-GB" b="1" dirty="0">
              <a:solidFill>
                <a:schemeClr val="tx1"/>
              </a:solidFill>
            </a:rPr>
            <a:t>A ‘British’ community </a:t>
          </a:r>
          <a:r>
            <a:rPr lang="en-GB" b="0" dirty="0">
              <a:solidFill>
                <a:schemeClr val="tx1"/>
              </a:solidFill>
            </a:rPr>
            <a:t>(law-abiding, loyal, citizens, legal, tax-payers,  return visits, complexity of ‘home’, intergenerational change and continuity, [652,000, 2021])</a:t>
          </a:r>
        </a:p>
      </dgm:t>
    </dgm:pt>
    <dgm:pt modelId="{E1909351-8BA4-4A82-B20C-C2ABD9FE7481}" type="parTrans" cxnId="{A11C65BF-8E03-440B-9A12-F6E0E11DFE99}">
      <dgm:prSet/>
      <dgm:spPr/>
      <dgm:t>
        <a:bodyPr/>
        <a:lstStyle/>
        <a:p>
          <a:endParaRPr lang="en-GB"/>
        </a:p>
      </dgm:t>
    </dgm:pt>
    <dgm:pt modelId="{7DDDC1A1-421A-45E5-B9F7-0A9411932ED2}" type="sibTrans" cxnId="{A11C65BF-8E03-440B-9A12-F6E0E11DFE99}">
      <dgm:prSet/>
      <dgm:spPr/>
      <dgm:t>
        <a:bodyPr/>
        <a:lstStyle/>
        <a:p>
          <a:endParaRPr lang="en-GB"/>
        </a:p>
      </dgm:t>
    </dgm:pt>
    <dgm:pt modelId="{0F663666-2365-4253-B3E1-E7E9CCD3A36B}" type="pres">
      <dgm:prSet presAssocID="{7B8359DC-30FC-451B-9C9B-425F5A3F4A96}" presName="cycle" presStyleCnt="0">
        <dgm:presLayoutVars>
          <dgm:dir/>
          <dgm:resizeHandles val="exact"/>
        </dgm:presLayoutVars>
      </dgm:prSet>
      <dgm:spPr/>
      <dgm:t>
        <a:bodyPr/>
        <a:lstStyle/>
        <a:p>
          <a:endParaRPr lang="en-US"/>
        </a:p>
      </dgm:t>
    </dgm:pt>
    <dgm:pt modelId="{A533B17E-933D-47E4-8F59-45C932E862E0}" type="pres">
      <dgm:prSet presAssocID="{AA26B717-C246-4D6E-BA09-3C53018207CB}" presName="node" presStyleLbl="node1" presStyleIdx="0" presStyleCnt="5" custScaleX="161400" custScaleY="144131">
        <dgm:presLayoutVars>
          <dgm:bulletEnabled val="1"/>
        </dgm:presLayoutVars>
      </dgm:prSet>
      <dgm:spPr/>
      <dgm:t>
        <a:bodyPr/>
        <a:lstStyle/>
        <a:p>
          <a:endParaRPr lang="en-US"/>
        </a:p>
      </dgm:t>
    </dgm:pt>
    <dgm:pt modelId="{4A4B84F1-87B0-4CCE-8D6B-7B94BC42DA4C}" type="pres">
      <dgm:prSet presAssocID="{AA26B717-C246-4D6E-BA09-3C53018207CB}" presName="spNode" presStyleCnt="0"/>
      <dgm:spPr/>
    </dgm:pt>
    <dgm:pt modelId="{0A42D8EC-EFF4-45A5-85FE-EE7AAEF864FE}" type="pres">
      <dgm:prSet presAssocID="{CE40364C-758F-4DA3-A060-E982CC27EB1F}" presName="sibTrans" presStyleLbl="sibTrans1D1" presStyleIdx="0" presStyleCnt="5"/>
      <dgm:spPr/>
      <dgm:t>
        <a:bodyPr/>
        <a:lstStyle/>
        <a:p>
          <a:endParaRPr lang="en-US"/>
        </a:p>
      </dgm:t>
    </dgm:pt>
    <dgm:pt modelId="{D073A313-DF49-452C-AA9A-A009D830CC99}" type="pres">
      <dgm:prSet presAssocID="{3C631E42-E88E-4F82-ADCF-4D499486D428}" presName="node" presStyleLbl="node1" presStyleIdx="1" presStyleCnt="5" custScaleX="179032">
        <dgm:presLayoutVars>
          <dgm:bulletEnabled val="1"/>
        </dgm:presLayoutVars>
      </dgm:prSet>
      <dgm:spPr/>
      <dgm:t>
        <a:bodyPr/>
        <a:lstStyle/>
        <a:p>
          <a:endParaRPr lang="en-US"/>
        </a:p>
      </dgm:t>
    </dgm:pt>
    <dgm:pt modelId="{95EB1C23-2FE4-44F7-9B94-D288E88C13A1}" type="pres">
      <dgm:prSet presAssocID="{3C631E42-E88E-4F82-ADCF-4D499486D428}" presName="spNode" presStyleCnt="0"/>
      <dgm:spPr/>
    </dgm:pt>
    <dgm:pt modelId="{BD54BA01-3554-4C96-BD91-E752CD8FC933}" type="pres">
      <dgm:prSet presAssocID="{F43F1F2D-6FC4-40D5-9888-4E908A004A56}" presName="sibTrans" presStyleLbl="sibTrans1D1" presStyleIdx="1" presStyleCnt="5"/>
      <dgm:spPr/>
      <dgm:t>
        <a:bodyPr/>
        <a:lstStyle/>
        <a:p>
          <a:endParaRPr lang="en-US"/>
        </a:p>
      </dgm:t>
    </dgm:pt>
    <dgm:pt modelId="{E40F6B48-8460-4B89-A6B0-648F1E4A7689}" type="pres">
      <dgm:prSet presAssocID="{263EE668-55DE-4250-967D-4610B2A05812}" presName="node" presStyleLbl="node1" presStyleIdx="2" presStyleCnt="5" custScaleX="143229">
        <dgm:presLayoutVars>
          <dgm:bulletEnabled val="1"/>
        </dgm:presLayoutVars>
      </dgm:prSet>
      <dgm:spPr/>
      <dgm:t>
        <a:bodyPr/>
        <a:lstStyle/>
        <a:p>
          <a:endParaRPr lang="en-US"/>
        </a:p>
      </dgm:t>
    </dgm:pt>
    <dgm:pt modelId="{F5899D77-DD9A-4F29-BAF1-00C540355FD1}" type="pres">
      <dgm:prSet presAssocID="{263EE668-55DE-4250-967D-4610B2A05812}" presName="spNode" presStyleCnt="0"/>
      <dgm:spPr/>
    </dgm:pt>
    <dgm:pt modelId="{C67821AE-0B55-4D1F-9E3E-B93ED1764750}" type="pres">
      <dgm:prSet presAssocID="{09022F5B-F3A7-4811-ABC2-5ED47036D03C}" presName="sibTrans" presStyleLbl="sibTrans1D1" presStyleIdx="2" presStyleCnt="5"/>
      <dgm:spPr/>
      <dgm:t>
        <a:bodyPr/>
        <a:lstStyle/>
        <a:p>
          <a:endParaRPr lang="en-US"/>
        </a:p>
      </dgm:t>
    </dgm:pt>
    <dgm:pt modelId="{1706913E-B035-4D8E-B268-6E5CADA14350}" type="pres">
      <dgm:prSet presAssocID="{A05EB196-DF33-4239-8FF4-D1AF9E6C5663}" presName="node" presStyleLbl="node1" presStyleIdx="3" presStyleCnt="5" custScaleX="164250">
        <dgm:presLayoutVars>
          <dgm:bulletEnabled val="1"/>
        </dgm:presLayoutVars>
      </dgm:prSet>
      <dgm:spPr/>
      <dgm:t>
        <a:bodyPr/>
        <a:lstStyle/>
        <a:p>
          <a:endParaRPr lang="en-US"/>
        </a:p>
      </dgm:t>
    </dgm:pt>
    <dgm:pt modelId="{1B5A3C57-FF7E-4BF6-89FC-4C63E1342F82}" type="pres">
      <dgm:prSet presAssocID="{A05EB196-DF33-4239-8FF4-D1AF9E6C5663}" presName="spNode" presStyleCnt="0"/>
      <dgm:spPr/>
    </dgm:pt>
    <dgm:pt modelId="{9FAFA842-CF27-445C-9C1D-0445CFBFAA1D}" type="pres">
      <dgm:prSet presAssocID="{4684F855-6CB4-4398-9979-09ADDD7EADE9}" presName="sibTrans" presStyleLbl="sibTrans1D1" presStyleIdx="3" presStyleCnt="5"/>
      <dgm:spPr/>
      <dgm:t>
        <a:bodyPr/>
        <a:lstStyle/>
        <a:p>
          <a:endParaRPr lang="en-US"/>
        </a:p>
      </dgm:t>
    </dgm:pt>
    <dgm:pt modelId="{6F4983A5-C4FE-4B69-9E98-6D387083EFE2}" type="pres">
      <dgm:prSet presAssocID="{8F6756A5-BE23-4B59-8CCA-2F9D22407F3D}" presName="node" presStyleLbl="node1" presStyleIdx="4" presStyleCnt="5" custScaleX="158596" custScaleY="139492">
        <dgm:presLayoutVars>
          <dgm:bulletEnabled val="1"/>
        </dgm:presLayoutVars>
      </dgm:prSet>
      <dgm:spPr/>
      <dgm:t>
        <a:bodyPr/>
        <a:lstStyle/>
        <a:p>
          <a:endParaRPr lang="en-US"/>
        </a:p>
      </dgm:t>
    </dgm:pt>
    <dgm:pt modelId="{9F1E2DBC-2661-433B-B68F-3AB52F3AA8AA}" type="pres">
      <dgm:prSet presAssocID="{8F6756A5-BE23-4B59-8CCA-2F9D22407F3D}" presName="spNode" presStyleCnt="0"/>
      <dgm:spPr/>
    </dgm:pt>
    <dgm:pt modelId="{C901DF7D-2026-4DA5-B0ED-05A279037D6C}" type="pres">
      <dgm:prSet presAssocID="{7DDDC1A1-421A-45E5-B9F7-0A9411932ED2}" presName="sibTrans" presStyleLbl="sibTrans1D1" presStyleIdx="4" presStyleCnt="5"/>
      <dgm:spPr/>
      <dgm:t>
        <a:bodyPr/>
        <a:lstStyle/>
        <a:p>
          <a:endParaRPr lang="en-US"/>
        </a:p>
      </dgm:t>
    </dgm:pt>
  </dgm:ptLst>
  <dgm:cxnLst>
    <dgm:cxn modelId="{8F191D22-18EB-404B-A909-44BC3D6F280A}" type="presOf" srcId="{8F6756A5-BE23-4B59-8CCA-2F9D22407F3D}" destId="{6F4983A5-C4FE-4B69-9E98-6D387083EFE2}" srcOrd="0" destOrd="0" presId="urn:microsoft.com/office/officeart/2005/8/layout/cycle5"/>
    <dgm:cxn modelId="{22B5F5F8-5D44-47F5-8BA4-80C62E7F36EB}" srcId="{7B8359DC-30FC-451B-9C9B-425F5A3F4A96}" destId="{263EE668-55DE-4250-967D-4610B2A05812}" srcOrd="2" destOrd="0" parTransId="{9D98E863-6A83-4DBA-A854-744514768F51}" sibTransId="{09022F5B-F3A7-4811-ABC2-5ED47036D03C}"/>
    <dgm:cxn modelId="{E5097A6A-678B-467F-A54E-05E20C3C0600}" type="presOf" srcId="{A05EB196-DF33-4239-8FF4-D1AF9E6C5663}" destId="{1706913E-B035-4D8E-B268-6E5CADA14350}" srcOrd="0" destOrd="0" presId="urn:microsoft.com/office/officeart/2005/8/layout/cycle5"/>
    <dgm:cxn modelId="{4E81F238-B01F-44B5-9E2B-FB681140714F}" type="presOf" srcId="{3C631E42-E88E-4F82-ADCF-4D499486D428}" destId="{D073A313-DF49-452C-AA9A-A009D830CC99}" srcOrd="0" destOrd="0" presId="urn:microsoft.com/office/officeart/2005/8/layout/cycle5"/>
    <dgm:cxn modelId="{E62E5ACC-E235-4623-B531-627BA7B1C53A}" srcId="{7B8359DC-30FC-451B-9C9B-425F5A3F4A96}" destId="{3C631E42-E88E-4F82-ADCF-4D499486D428}" srcOrd="1" destOrd="0" parTransId="{54D7104F-FA47-435E-B388-22059579ED74}" sibTransId="{F43F1F2D-6FC4-40D5-9888-4E908A004A56}"/>
    <dgm:cxn modelId="{AE7F38DD-BE1F-4498-99D9-F3EF24970EA4}" type="presOf" srcId="{7B8359DC-30FC-451B-9C9B-425F5A3F4A96}" destId="{0F663666-2365-4253-B3E1-E7E9CCD3A36B}" srcOrd="0" destOrd="0" presId="urn:microsoft.com/office/officeart/2005/8/layout/cycle5"/>
    <dgm:cxn modelId="{44915F7B-1F30-46DF-AD36-5E35AA3E75B8}" type="presOf" srcId="{CE40364C-758F-4DA3-A060-E982CC27EB1F}" destId="{0A42D8EC-EFF4-45A5-85FE-EE7AAEF864FE}" srcOrd="0" destOrd="0" presId="urn:microsoft.com/office/officeart/2005/8/layout/cycle5"/>
    <dgm:cxn modelId="{F3C07E63-D9A4-441A-B841-0B7E70C2F2FD}" type="presOf" srcId="{F43F1F2D-6FC4-40D5-9888-4E908A004A56}" destId="{BD54BA01-3554-4C96-BD91-E752CD8FC933}" srcOrd="0" destOrd="0" presId="urn:microsoft.com/office/officeart/2005/8/layout/cycle5"/>
    <dgm:cxn modelId="{3174BC07-73D3-44A0-B689-2F547624A271}" type="presOf" srcId="{7DDDC1A1-421A-45E5-B9F7-0A9411932ED2}" destId="{C901DF7D-2026-4DA5-B0ED-05A279037D6C}" srcOrd="0" destOrd="0" presId="urn:microsoft.com/office/officeart/2005/8/layout/cycle5"/>
    <dgm:cxn modelId="{25F4BBEE-AAFC-4835-BC7D-00A4E26D9585}" type="presOf" srcId="{263EE668-55DE-4250-967D-4610B2A05812}" destId="{E40F6B48-8460-4B89-A6B0-648F1E4A7689}" srcOrd="0" destOrd="0" presId="urn:microsoft.com/office/officeart/2005/8/layout/cycle5"/>
    <dgm:cxn modelId="{A11C65BF-8E03-440B-9A12-F6E0E11DFE99}" srcId="{7B8359DC-30FC-451B-9C9B-425F5A3F4A96}" destId="{8F6756A5-BE23-4B59-8CCA-2F9D22407F3D}" srcOrd="4" destOrd="0" parTransId="{E1909351-8BA4-4A82-B20C-C2ABD9FE7481}" sibTransId="{7DDDC1A1-421A-45E5-B9F7-0A9411932ED2}"/>
    <dgm:cxn modelId="{B0E2831B-7E28-4C54-BBD7-8F8D0DBE3884}" type="presOf" srcId="{09022F5B-F3A7-4811-ABC2-5ED47036D03C}" destId="{C67821AE-0B55-4D1F-9E3E-B93ED1764750}" srcOrd="0" destOrd="0" presId="urn:microsoft.com/office/officeart/2005/8/layout/cycle5"/>
    <dgm:cxn modelId="{434B4E6E-A08D-4C99-85AC-2CD8FB6FE324}" type="presOf" srcId="{4684F855-6CB4-4398-9979-09ADDD7EADE9}" destId="{9FAFA842-CF27-445C-9C1D-0445CFBFAA1D}" srcOrd="0" destOrd="0" presId="urn:microsoft.com/office/officeart/2005/8/layout/cycle5"/>
    <dgm:cxn modelId="{8E53D6BD-DAB4-4573-93A4-16196A209FBE}" srcId="{7B8359DC-30FC-451B-9C9B-425F5A3F4A96}" destId="{AA26B717-C246-4D6E-BA09-3C53018207CB}" srcOrd="0" destOrd="0" parTransId="{C5D6DF53-EC56-4EAF-976F-02CBF262B7E6}" sibTransId="{CE40364C-758F-4DA3-A060-E982CC27EB1F}"/>
    <dgm:cxn modelId="{282E815A-3A4A-4F7D-8074-5FA859E35409}" type="presOf" srcId="{AA26B717-C246-4D6E-BA09-3C53018207CB}" destId="{A533B17E-933D-47E4-8F59-45C932E862E0}" srcOrd="0" destOrd="0" presId="urn:microsoft.com/office/officeart/2005/8/layout/cycle5"/>
    <dgm:cxn modelId="{7C82DACF-52BD-4BA3-8064-0B058215F10C}" srcId="{7B8359DC-30FC-451B-9C9B-425F5A3F4A96}" destId="{A05EB196-DF33-4239-8FF4-D1AF9E6C5663}" srcOrd="3" destOrd="0" parTransId="{2E040F20-4109-4CD8-9788-D90A7390BE36}" sibTransId="{4684F855-6CB4-4398-9979-09ADDD7EADE9}"/>
    <dgm:cxn modelId="{F1E9DE02-0516-47E7-82CD-BE6DA7AE00B8}" type="presParOf" srcId="{0F663666-2365-4253-B3E1-E7E9CCD3A36B}" destId="{A533B17E-933D-47E4-8F59-45C932E862E0}" srcOrd="0" destOrd="0" presId="urn:microsoft.com/office/officeart/2005/8/layout/cycle5"/>
    <dgm:cxn modelId="{DFCB931C-3B7A-4641-9B61-27CE8DEDD0A4}" type="presParOf" srcId="{0F663666-2365-4253-B3E1-E7E9CCD3A36B}" destId="{4A4B84F1-87B0-4CCE-8D6B-7B94BC42DA4C}" srcOrd="1" destOrd="0" presId="urn:microsoft.com/office/officeart/2005/8/layout/cycle5"/>
    <dgm:cxn modelId="{A2B3E68E-59FA-496F-8D08-61678BB11899}" type="presParOf" srcId="{0F663666-2365-4253-B3E1-E7E9CCD3A36B}" destId="{0A42D8EC-EFF4-45A5-85FE-EE7AAEF864FE}" srcOrd="2" destOrd="0" presId="urn:microsoft.com/office/officeart/2005/8/layout/cycle5"/>
    <dgm:cxn modelId="{6C7C78CC-6672-41CC-8E0B-61E4C21335A6}" type="presParOf" srcId="{0F663666-2365-4253-B3E1-E7E9CCD3A36B}" destId="{D073A313-DF49-452C-AA9A-A009D830CC99}" srcOrd="3" destOrd="0" presId="urn:microsoft.com/office/officeart/2005/8/layout/cycle5"/>
    <dgm:cxn modelId="{6FA5C764-BCB2-44FF-BB64-54284F451868}" type="presParOf" srcId="{0F663666-2365-4253-B3E1-E7E9CCD3A36B}" destId="{95EB1C23-2FE4-44F7-9B94-D288E88C13A1}" srcOrd="4" destOrd="0" presId="urn:microsoft.com/office/officeart/2005/8/layout/cycle5"/>
    <dgm:cxn modelId="{DCAAFB40-ACE7-492C-B83C-9CBC5E72E666}" type="presParOf" srcId="{0F663666-2365-4253-B3E1-E7E9CCD3A36B}" destId="{BD54BA01-3554-4C96-BD91-E752CD8FC933}" srcOrd="5" destOrd="0" presId="urn:microsoft.com/office/officeart/2005/8/layout/cycle5"/>
    <dgm:cxn modelId="{5C694C85-F852-4EA8-9DA0-F21EE3FC700F}" type="presParOf" srcId="{0F663666-2365-4253-B3E1-E7E9CCD3A36B}" destId="{E40F6B48-8460-4B89-A6B0-648F1E4A7689}" srcOrd="6" destOrd="0" presId="urn:microsoft.com/office/officeart/2005/8/layout/cycle5"/>
    <dgm:cxn modelId="{6DC27A0F-ECD9-44E7-A22D-F643F8976573}" type="presParOf" srcId="{0F663666-2365-4253-B3E1-E7E9CCD3A36B}" destId="{F5899D77-DD9A-4F29-BAF1-00C540355FD1}" srcOrd="7" destOrd="0" presId="urn:microsoft.com/office/officeart/2005/8/layout/cycle5"/>
    <dgm:cxn modelId="{6B4A1D01-134D-4098-9DCF-95FD3C3046CB}" type="presParOf" srcId="{0F663666-2365-4253-B3E1-E7E9CCD3A36B}" destId="{C67821AE-0B55-4D1F-9E3E-B93ED1764750}" srcOrd="8" destOrd="0" presId="urn:microsoft.com/office/officeart/2005/8/layout/cycle5"/>
    <dgm:cxn modelId="{041360A8-0631-43DB-869B-F2A7BF51B1D7}" type="presParOf" srcId="{0F663666-2365-4253-B3E1-E7E9CCD3A36B}" destId="{1706913E-B035-4D8E-B268-6E5CADA14350}" srcOrd="9" destOrd="0" presId="urn:microsoft.com/office/officeart/2005/8/layout/cycle5"/>
    <dgm:cxn modelId="{E113349A-6621-4110-A8FC-98FD7BB0143E}" type="presParOf" srcId="{0F663666-2365-4253-B3E1-E7E9CCD3A36B}" destId="{1B5A3C57-FF7E-4BF6-89FC-4C63E1342F82}" srcOrd="10" destOrd="0" presId="urn:microsoft.com/office/officeart/2005/8/layout/cycle5"/>
    <dgm:cxn modelId="{75EDC0B0-8CD9-4A21-A64D-530DABE4CE45}" type="presParOf" srcId="{0F663666-2365-4253-B3E1-E7E9CCD3A36B}" destId="{9FAFA842-CF27-445C-9C1D-0445CFBFAA1D}" srcOrd="11" destOrd="0" presId="urn:microsoft.com/office/officeart/2005/8/layout/cycle5"/>
    <dgm:cxn modelId="{6D0B10B8-C444-4A5D-84DE-4E21E8BF80AE}" type="presParOf" srcId="{0F663666-2365-4253-B3E1-E7E9CCD3A36B}" destId="{6F4983A5-C4FE-4B69-9E98-6D387083EFE2}" srcOrd="12" destOrd="0" presId="urn:microsoft.com/office/officeart/2005/8/layout/cycle5"/>
    <dgm:cxn modelId="{41C8936D-A31D-48C9-8B7E-AF3A213E0DBD}" type="presParOf" srcId="{0F663666-2365-4253-B3E1-E7E9CCD3A36B}" destId="{9F1E2DBC-2661-433B-B68F-3AB52F3AA8AA}" srcOrd="13" destOrd="0" presId="urn:microsoft.com/office/officeart/2005/8/layout/cycle5"/>
    <dgm:cxn modelId="{A3040C8E-13F2-42B0-B467-E674286108D2}" type="presParOf" srcId="{0F663666-2365-4253-B3E1-E7E9CCD3A36B}" destId="{C901DF7D-2026-4DA5-B0ED-05A279037D6C}"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3B17E-933D-47E4-8F59-45C932E862E0}">
      <dsp:nvSpPr>
        <dsp:cNvPr id="0" name=""/>
        <dsp:cNvSpPr/>
      </dsp:nvSpPr>
      <dsp:spPr>
        <a:xfrm>
          <a:off x="2787654" y="-133300"/>
          <a:ext cx="3018565" cy="175213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solidFill>
                <a:schemeClr val="tx1"/>
              </a:solidFill>
            </a:rPr>
            <a:t>Migration </a:t>
          </a:r>
          <a:r>
            <a:rPr lang="en-GB" sz="1200" b="0" kern="1200" dirty="0">
              <a:solidFill>
                <a:schemeClr val="tx1"/>
              </a:solidFill>
            </a:rPr>
            <a:t>(‘push’ &amp; ‘pull’ factors, by invitation, predominantly a gendered (male) experience)</a:t>
          </a:r>
        </a:p>
      </dsp:txBody>
      <dsp:txXfrm>
        <a:off x="2873186" y="-47768"/>
        <a:ext cx="2847501" cy="1581072"/>
      </dsp:txXfrm>
    </dsp:sp>
    <dsp:sp modelId="{0A42D8EC-EFF4-45A5-85FE-EE7AAEF864FE}">
      <dsp:nvSpPr>
        <dsp:cNvPr id="0" name=""/>
        <dsp:cNvSpPr/>
      </dsp:nvSpPr>
      <dsp:spPr>
        <a:xfrm>
          <a:off x="1869569" y="742767"/>
          <a:ext cx="4854735" cy="4854735"/>
        </a:xfrm>
        <a:custGeom>
          <a:avLst/>
          <a:gdLst/>
          <a:ahLst/>
          <a:cxnLst/>
          <a:rect l="0" t="0" r="0" b="0"/>
          <a:pathLst>
            <a:path>
              <a:moveTo>
                <a:pt x="4049703" y="621781"/>
              </a:moveTo>
              <a:arcTo wR="2427367" hR="2427367" stAng="18716399" swAng="63301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D073A313-DF49-452C-AA9A-A009D830CC99}">
      <dsp:nvSpPr>
        <dsp:cNvPr id="0" name=""/>
        <dsp:cNvSpPr/>
      </dsp:nvSpPr>
      <dsp:spPr>
        <a:xfrm>
          <a:off x="4931338" y="1812209"/>
          <a:ext cx="3348326" cy="12156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solidFill>
                <a:schemeClr val="tx1"/>
              </a:solidFill>
            </a:rPr>
            <a:t>Settlement </a:t>
          </a:r>
          <a:r>
            <a:rPr lang="en-GB" sz="1200" b="0" kern="1200" dirty="0">
              <a:solidFill>
                <a:schemeClr val="tx1"/>
              </a:solidFill>
            </a:rPr>
            <a:t>(working class reality, exclusion, discrimination, violence, racism)</a:t>
          </a:r>
        </a:p>
      </dsp:txBody>
      <dsp:txXfrm>
        <a:off x="4990681" y="1871552"/>
        <a:ext cx="3229640" cy="1096969"/>
      </dsp:txXfrm>
    </dsp:sp>
    <dsp:sp modelId="{BD54BA01-3554-4C96-BD91-E752CD8FC933}">
      <dsp:nvSpPr>
        <dsp:cNvPr id="0" name=""/>
        <dsp:cNvSpPr/>
      </dsp:nvSpPr>
      <dsp:spPr>
        <a:xfrm>
          <a:off x="1869569" y="742767"/>
          <a:ext cx="4854735" cy="4854735"/>
        </a:xfrm>
        <a:custGeom>
          <a:avLst/>
          <a:gdLst/>
          <a:ahLst/>
          <a:cxnLst/>
          <a:rect l="0" t="0" r="0" b="0"/>
          <a:pathLst>
            <a:path>
              <a:moveTo>
                <a:pt x="4848902" y="2595536"/>
              </a:moveTo>
              <a:arcTo wR="2427367" hR="2427367" stAng="21838359" swAng="135926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40F6B48-8460-4B89-A6B0-648F1E4A7689}">
      <dsp:nvSpPr>
        <dsp:cNvPr id="0" name=""/>
        <dsp:cNvSpPr/>
      </dsp:nvSpPr>
      <dsp:spPr>
        <a:xfrm>
          <a:off x="4384346" y="4526089"/>
          <a:ext cx="2678724" cy="12156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solidFill>
                <a:schemeClr val="tx1"/>
              </a:solidFill>
            </a:rPr>
            <a:t>Fighting back </a:t>
          </a:r>
          <a:r>
            <a:rPr lang="en-GB" sz="1200" b="0" kern="1200" dirty="0">
              <a:solidFill>
                <a:schemeClr val="tx1"/>
              </a:solidFill>
            </a:rPr>
            <a:t>(exercising rights, resistance, contest &amp; protest, politics of recognition -  ‘we are here to stay’, </a:t>
          </a:r>
          <a:r>
            <a:rPr lang="en-GB" sz="1200" b="1" kern="1200" dirty="0">
              <a:solidFill>
                <a:schemeClr val="tx1"/>
              </a:solidFill>
            </a:rPr>
            <a:t>1978 – murder of </a:t>
          </a:r>
          <a:r>
            <a:rPr lang="en-GB" sz="1200" b="1" kern="1200" dirty="0" err="1">
              <a:solidFill>
                <a:schemeClr val="tx1"/>
              </a:solidFill>
            </a:rPr>
            <a:t>Altab</a:t>
          </a:r>
          <a:r>
            <a:rPr lang="en-GB" sz="1200" b="1" kern="1200" dirty="0">
              <a:solidFill>
                <a:schemeClr val="tx1"/>
              </a:solidFill>
            </a:rPr>
            <a:t> Ali</a:t>
          </a:r>
          <a:r>
            <a:rPr lang="en-GB" sz="1200" b="0" kern="1200" dirty="0">
              <a:solidFill>
                <a:schemeClr val="tx1"/>
              </a:solidFill>
            </a:rPr>
            <a:t>)</a:t>
          </a:r>
        </a:p>
      </dsp:txBody>
      <dsp:txXfrm>
        <a:off x="4443689" y="4585432"/>
        <a:ext cx="2560038" cy="1096969"/>
      </dsp:txXfrm>
    </dsp:sp>
    <dsp:sp modelId="{C67821AE-0B55-4D1F-9E3E-B93ED1764750}">
      <dsp:nvSpPr>
        <dsp:cNvPr id="0" name=""/>
        <dsp:cNvSpPr/>
      </dsp:nvSpPr>
      <dsp:spPr>
        <a:xfrm>
          <a:off x="2066141" y="5593472"/>
          <a:ext cx="4854735" cy="4854735"/>
        </a:xfrm>
        <a:custGeom>
          <a:avLst/>
          <a:gdLst/>
          <a:ahLst/>
          <a:cxnLst/>
          <a:rect l="0" t="0" r="0" b="0"/>
          <a:pathLst>
            <a:path>
              <a:moveTo>
                <a:pt x="2322554" y="2263"/>
              </a:moveTo>
              <a:arcTo wR="2427367" hR="2427367" stAng="16051513" swAng="18501"/>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706913E-B035-4D8E-B268-6E5CADA14350}">
      <dsp:nvSpPr>
        <dsp:cNvPr id="0" name=""/>
        <dsp:cNvSpPr/>
      </dsp:nvSpPr>
      <dsp:spPr>
        <a:xfrm>
          <a:off x="1334232" y="4526089"/>
          <a:ext cx="3071867" cy="121565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solidFill>
                <a:schemeClr val="tx1"/>
              </a:solidFill>
            </a:rPr>
            <a:t>Family Re-Union </a:t>
          </a:r>
          <a:r>
            <a:rPr lang="en-GB" sz="1200" b="0" kern="1200" dirty="0">
              <a:solidFill>
                <a:schemeClr val="tx1"/>
              </a:solidFill>
            </a:rPr>
            <a:t>(wives and children join, demand for equality, access to resources – education, health, housing, ‘halal’ food, role of language and religion important, </a:t>
          </a:r>
          <a:r>
            <a:rPr lang="en-GB" sz="1200" b="1" kern="1200" dirty="0">
              <a:solidFill>
                <a:schemeClr val="tx1"/>
              </a:solidFill>
            </a:rPr>
            <a:t>1981 Nationality Act</a:t>
          </a:r>
          <a:r>
            <a:rPr lang="en-GB" sz="1200" b="0" kern="1200" dirty="0">
              <a:solidFill>
                <a:schemeClr val="tx1"/>
              </a:solidFill>
            </a:rPr>
            <a:t>) </a:t>
          </a:r>
        </a:p>
      </dsp:txBody>
      <dsp:txXfrm>
        <a:off x="1393575" y="4585432"/>
        <a:ext cx="2953181" cy="1096969"/>
      </dsp:txXfrm>
    </dsp:sp>
    <dsp:sp modelId="{9FAFA842-CF27-445C-9C1D-0445CFBFAA1D}">
      <dsp:nvSpPr>
        <dsp:cNvPr id="0" name=""/>
        <dsp:cNvSpPr/>
      </dsp:nvSpPr>
      <dsp:spPr>
        <a:xfrm>
          <a:off x="1869569" y="742767"/>
          <a:ext cx="4854735" cy="4854735"/>
        </a:xfrm>
        <a:custGeom>
          <a:avLst/>
          <a:gdLst/>
          <a:ahLst/>
          <a:cxnLst/>
          <a:rect l="0" t="0" r="0" b="0"/>
          <a:pathLst>
            <a:path>
              <a:moveTo>
                <a:pt x="278382" y="3556074"/>
              </a:moveTo>
              <a:arcTo wR="2427367" hR="2427367" stAng="9137418" swAng="114907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F4983A5-C4FE-4B69-9E98-6D387083EFE2}">
      <dsp:nvSpPr>
        <dsp:cNvPr id="0" name=""/>
        <dsp:cNvSpPr/>
      </dsp:nvSpPr>
      <dsp:spPr>
        <a:xfrm>
          <a:off x="505311" y="1572166"/>
          <a:ext cx="2966124" cy="169574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solidFill>
                <a:schemeClr val="tx1"/>
              </a:solidFill>
            </a:rPr>
            <a:t>A ‘British’ community </a:t>
          </a:r>
          <a:r>
            <a:rPr lang="en-GB" sz="1200" b="0" kern="1200" dirty="0">
              <a:solidFill>
                <a:schemeClr val="tx1"/>
              </a:solidFill>
            </a:rPr>
            <a:t>(law-abiding, loyal, citizens, legal, tax-payers,  return visits, complexity of ‘home’, intergenerational change and continuity, [652,000, 2021])</a:t>
          </a:r>
        </a:p>
      </dsp:txBody>
      <dsp:txXfrm>
        <a:off x="588090" y="1654945"/>
        <a:ext cx="2800566" cy="1530183"/>
      </dsp:txXfrm>
    </dsp:sp>
    <dsp:sp modelId="{C901DF7D-2026-4DA5-B0ED-05A279037D6C}">
      <dsp:nvSpPr>
        <dsp:cNvPr id="0" name=""/>
        <dsp:cNvSpPr/>
      </dsp:nvSpPr>
      <dsp:spPr>
        <a:xfrm>
          <a:off x="1869569" y="742767"/>
          <a:ext cx="4854735" cy="4854735"/>
        </a:xfrm>
        <a:custGeom>
          <a:avLst/>
          <a:gdLst/>
          <a:ahLst/>
          <a:cxnLst/>
          <a:rect l="0" t="0" r="0" b="0"/>
          <a:pathLst>
            <a:path>
              <a:moveTo>
                <a:pt x="659199" y="764329"/>
              </a:moveTo>
              <a:arcTo wR="2427367" hR="2427367" stAng="13394703" swAng="37411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5268F558-63C4-3414-BC8E-21F24B80577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mn-ea"/>
                <a:cs typeface="+mn-cs"/>
              </a:defRPr>
            </a:lvl1pPr>
          </a:lstStyle>
          <a:p>
            <a:pPr>
              <a:defRPr/>
            </a:pPr>
            <a:endParaRPr lang="en-US"/>
          </a:p>
        </p:txBody>
      </p:sp>
      <p:sp>
        <p:nvSpPr>
          <p:cNvPr id="22531" name="Rectangle 3">
            <a:extLst>
              <a:ext uri="{FF2B5EF4-FFF2-40B4-BE49-F238E27FC236}">
                <a16:creationId xmlns:a16="http://schemas.microsoft.com/office/drawing/2014/main" id="{29377DD1-B26B-AA7B-03EF-123B76B379EE}"/>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mn-ea"/>
                <a:cs typeface="+mn-cs"/>
              </a:defRPr>
            </a:lvl1pPr>
          </a:lstStyle>
          <a:p>
            <a:pPr>
              <a:defRPr/>
            </a:pPr>
            <a:endParaRPr lang="en-US"/>
          </a:p>
        </p:txBody>
      </p:sp>
      <p:sp>
        <p:nvSpPr>
          <p:cNvPr id="22532" name="Rectangle 4">
            <a:extLst>
              <a:ext uri="{FF2B5EF4-FFF2-40B4-BE49-F238E27FC236}">
                <a16:creationId xmlns:a16="http://schemas.microsoft.com/office/drawing/2014/main" id="{A518EBE6-0900-F3D7-0456-5547FB8371FE}"/>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mn-ea"/>
                <a:cs typeface="+mn-cs"/>
              </a:defRPr>
            </a:lvl1pPr>
          </a:lstStyle>
          <a:p>
            <a:pPr>
              <a:defRPr/>
            </a:pPr>
            <a:endParaRPr lang="en-US"/>
          </a:p>
        </p:txBody>
      </p:sp>
      <p:sp>
        <p:nvSpPr>
          <p:cNvPr id="22533" name="Rectangle 5">
            <a:extLst>
              <a:ext uri="{FF2B5EF4-FFF2-40B4-BE49-F238E27FC236}">
                <a16:creationId xmlns:a16="http://schemas.microsoft.com/office/drawing/2014/main" id="{12C8A426-921C-EF20-7543-A42ED090F23A}"/>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Times New Roman" panose="02020603050405020304" pitchFamily="18" charset="0"/>
              </a:defRPr>
            </a:lvl1pPr>
          </a:lstStyle>
          <a:p>
            <a:pPr>
              <a:defRPr/>
            </a:pPr>
            <a:fld id="{62D79A02-8E76-3E41-A86E-DB7CCB2AD54A}"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63D144B-841A-1854-1E40-C8E4FC4BB80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mn-ea"/>
                <a:cs typeface="+mn-cs"/>
              </a:defRPr>
            </a:lvl1pPr>
          </a:lstStyle>
          <a:p>
            <a:pPr>
              <a:defRPr/>
            </a:pPr>
            <a:endParaRPr lang="en-US"/>
          </a:p>
        </p:txBody>
      </p:sp>
      <p:sp>
        <p:nvSpPr>
          <p:cNvPr id="23555" name="Rectangle 3">
            <a:extLst>
              <a:ext uri="{FF2B5EF4-FFF2-40B4-BE49-F238E27FC236}">
                <a16:creationId xmlns:a16="http://schemas.microsoft.com/office/drawing/2014/main" id="{F62D794B-777E-BE63-47D3-E79936D107D4}"/>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mn-ea"/>
                <a:cs typeface="+mn-cs"/>
              </a:defRPr>
            </a:lvl1pPr>
          </a:lstStyle>
          <a:p>
            <a:pPr>
              <a:defRPr/>
            </a:pPr>
            <a:endParaRPr lang="en-US"/>
          </a:p>
        </p:txBody>
      </p:sp>
      <p:sp>
        <p:nvSpPr>
          <p:cNvPr id="2052" name="Rectangle 4">
            <a:extLst>
              <a:ext uri="{FF2B5EF4-FFF2-40B4-BE49-F238E27FC236}">
                <a16:creationId xmlns:a16="http://schemas.microsoft.com/office/drawing/2014/main" id="{1FB57556-7F1F-418A-EFE0-3E70D4148B2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a:extLst>
              <a:ext uri="{FF2B5EF4-FFF2-40B4-BE49-F238E27FC236}">
                <a16:creationId xmlns:a16="http://schemas.microsoft.com/office/drawing/2014/main" id="{3C1EE1D3-BAFB-C65F-183B-F221041302F2}"/>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a:extLst>
              <a:ext uri="{FF2B5EF4-FFF2-40B4-BE49-F238E27FC236}">
                <a16:creationId xmlns:a16="http://schemas.microsoft.com/office/drawing/2014/main" id="{E346D380-9841-DB7E-A7BD-E1F373B98074}"/>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mn-ea"/>
                <a:cs typeface="+mn-cs"/>
              </a:defRPr>
            </a:lvl1pPr>
          </a:lstStyle>
          <a:p>
            <a:pPr>
              <a:defRPr/>
            </a:pPr>
            <a:endParaRPr lang="en-US"/>
          </a:p>
        </p:txBody>
      </p:sp>
      <p:sp>
        <p:nvSpPr>
          <p:cNvPr id="23559" name="Rectangle 7">
            <a:extLst>
              <a:ext uri="{FF2B5EF4-FFF2-40B4-BE49-F238E27FC236}">
                <a16:creationId xmlns:a16="http://schemas.microsoft.com/office/drawing/2014/main" id="{A82825DE-BDB9-989A-4AE8-4D014551747B}"/>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Times New Roman" panose="02020603050405020304" pitchFamily="18" charset="0"/>
              </a:defRPr>
            </a:lvl1pPr>
          </a:lstStyle>
          <a:p>
            <a:pPr>
              <a:defRPr/>
            </a:pPr>
            <a:fld id="{A66794FC-6E7B-284B-B9A5-AF59DD111B2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9095425C-2E06-47A0-A3DC-EBD8D27ECC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6D66AA32-C11D-2247-B953-34799F87FCBE}" type="slidenum">
              <a:rPr lang="en-US" altLang="en-US" sz="1200">
                <a:latin typeface="Times New Roman" panose="02020603050405020304" pitchFamily="18" charset="0"/>
              </a:rPr>
              <a:pPr/>
              <a:t>1</a:t>
            </a:fld>
            <a:endParaRPr lang="en-US" altLang="en-US" sz="1200">
              <a:latin typeface="Times New Roman" panose="02020603050405020304" pitchFamily="18" charset="0"/>
            </a:endParaRPr>
          </a:p>
        </p:txBody>
      </p:sp>
      <p:sp>
        <p:nvSpPr>
          <p:cNvPr id="5123" name="Rectangle 2">
            <a:extLst>
              <a:ext uri="{FF2B5EF4-FFF2-40B4-BE49-F238E27FC236}">
                <a16:creationId xmlns:a16="http://schemas.microsoft.com/office/drawing/2014/main" id="{E4E183F6-35D1-9873-DB4B-32029FDC18DA}"/>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1F687C49-7555-FE6A-DD10-42E3342059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66794FC-6E7B-284B-B9A5-AF59DD111B2B}" type="slidenum">
              <a:rPr lang="en-US" altLang="en-US" smtClean="0"/>
              <a:pPr>
                <a:defRPr/>
              </a:pPr>
              <a:t>8</a:t>
            </a:fld>
            <a:endParaRPr lang="en-US" altLang="en-US"/>
          </a:p>
        </p:txBody>
      </p:sp>
    </p:spTree>
    <p:extLst>
      <p:ext uri="{BB962C8B-B14F-4D97-AF65-F5344CB8AC3E}">
        <p14:creationId xmlns:p14="http://schemas.microsoft.com/office/powerpoint/2010/main" val="2488265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5D705ACB-85DE-EA4A-A850-3C3595FE58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0D9DA1-F048-23D4-EA4D-1C3F9D55BA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B32FF5C-1944-D5EE-5DAB-2DD8AB480833}"/>
              </a:ext>
            </a:extLst>
          </p:cNvPr>
          <p:cNvSpPr>
            <a:spLocks noGrp="1" noChangeArrowheads="1"/>
          </p:cNvSpPr>
          <p:nvPr>
            <p:ph type="sldNum" sz="quarter" idx="12"/>
          </p:nvPr>
        </p:nvSpPr>
        <p:spPr>
          <a:ln/>
        </p:spPr>
        <p:txBody>
          <a:bodyPr/>
          <a:lstStyle>
            <a:lvl1pPr>
              <a:defRPr/>
            </a:lvl1pPr>
          </a:lstStyle>
          <a:p>
            <a:pPr>
              <a:defRPr/>
            </a:pPr>
            <a:fld id="{F2814163-C75A-A449-B287-A1201E512349}" type="slidenum">
              <a:rPr lang="en-US" altLang="en-US"/>
              <a:pPr>
                <a:defRPr/>
              </a:pPr>
              <a:t>‹#›</a:t>
            </a:fld>
            <a:endParaRPr lang="en-US" altLang="en-US" sz="1200"/>
          </a:p>
        </p:txBody>
      </p:sp>
    </p:spTree>
    <p:extLst>
      <p:ext uri="{BB962C8B-B14F-4D97-AF65-F5344CB8AC3E}">
        <p14:creationId xmlns:p14="http://schemas.microsoft.com/office/powerpoint/2010/main" val="3281684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7173419E-0A38-7FC5-2323-8B50B9A072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CB0D0F-116B-617F-8FC2-0671907D48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DDF4F9-4452-B5E0-5CBB-A6EC51F8B8F7}"/>
              </a:ext>
            </a:extLst>
          </p:cNvPr>
          <p:cNvSpPr>
            <a:spLocks noGrp="1" noChangeArrowheads="1"/>
          </p:cNvSpPr>
          <p:nvPr>
            <p:ph type="sldNum" sz="quarter" idx="12"/>
          </p:nvPr>
        </p:nvSpPr>
        <p:spPr>
          <a:ln/>
        </p:spPr>
        <p:txBody>
          <a:bodyPr/>
          <a:lstStyle>
            <a:lvl1pPr>
              <a:defRPr/>
            </a:lvl1pPr>
          </a:lstStyle>
          <a:p>
            <a:pPr>
              <a:defRPr/>
            </a:pPr>
            <a:fld id="{5863B478-DA08-C74D-B443-672AC3FC0650}" type="slidenum">
              <a:rPr lang="en-US" altLang="en-US"/>
              <a:pPr>
                <a:defRPr/>
              </a:pPr>
              <a:t>‹#›</a:t>
            </a:fld>
            <a:endParaRPr lang="en-US" altLang="en-US" sz="1200"/>
          </a:p>
        </p:txBody>
      </p:sp>
    </p:spTree>
    <p:extLst>
      <p:ext uri="{BB962C8B-B14F-4D97-AF65-F5344CB8AC3E}">
        <p14:creationId xmlns:p14="http://schemas.microsoft.com/office/powerpoint/2010/main" val="1738426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F0CF6E8-0068-77CE-AD73-972EC6FB6D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D478A2-80FD-FBB0-896B-705E746E7B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8C141C-A406-34E4-9523-194FCFCD9FE9}"/>
              </a:ext>
            </a:extLst>
          </p:cNvPr>
          <p:cNvSpPr>
            <a:spLocks noGrp="1" noChangeArrowheads="1"/>
          </p:cNvSpPr>
          <p:nvPr>
            <p:ph type="sldNum" sz="quarter" idx="12"/>
          </p:nvPr>
        </p:nvSpPr>
        <p:spPr>
          <a:ln/>
        </p:spPr>
        <p:txBody>
          <a:bodyPr/>
          <a:lstStyle>
            <a:lvl1pPr>
              <a:defRPr/>
            </a:lvl1pPr>
          </a:lstStyle>
          <a:p>
            <a:pPr>
              <a:defRPr/>
            </a:pPr>
            <a:fld id="{3EEEE412-57A4-B746-A9DB-D181A380D4BE}" type="slidenum">
              <a:rPr lang="en-US" altLang="en-US"/>
              <a:pPr>
                <a:defRPr/>
              </a:pPr>
              <a:t>‹#›</a:t>
            </a:fld>
            <a:endParaRPr lang="en-US" altLang="en-US" sz="1200"/>
          </a:p>
        </p:txBody>
      </p:sp>
    </p:spTree>
    <p:extLst>
      <p:ext uri="{BB962C8B-B14F-4D97-AF65-F5344CB8AC3E}">
        <p14:creationId xmlns:p14="http://schemas.microsoft.com/office/powerpoint/2010/main" val="785460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DCFE296B-0A10-A6AE-173B-ECFE93FC2FA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23147F-5EB1-DA51-DBB2-34757F935D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6312D53-6224-1EA3-E9DE-3FDE432ED45F}"/>
              </a:ext>
            </a:extLst>
          </p:cNvPr>
          <p:cNvSpPr>
            <a:spLocks noGrp="1" noChangeArrowheads="1"/>
          </p:cNvSpPr>
          <p:nvPr>
            <p:ph type="sldNum" sz="quarter" idx="12"/>
          </p:nvPr>
        </p:nvSpPr>
        <p:spPr>
          <a:ln/>
        </p:spPr>
        <p:txBody>
          <a:bodyPr/>
          <a:lstStyle>
            <a:lvl1pPr>
              <a:defRPr/>
            </a:lvl1pPr>
          </a:lstStyle>
          <a:p>
            <a:pPr>
              <a:defRPr/>
            </a:pPr>
            <a:fld id="{8B78964E-98D0-F843-B612-9096E25B7B76}" type="slidenum">
              <a:rPr lang="en-US" altLang="en-US"/>
              <a:pPr>
                <a:defRPr/>
              </a:pPr>
              <a:t>‹#›</a:t>
            </a:fld>
            <a:endParaRPr lang="en-US" altLang="en-US" sz="1200"/>
          </a:p>
        </p:txBody>
      </p:sp>
    </p:spTree>
    <p:extLst>
      <p:ext uri="{BB962C8B-B14F-4D97-AF65-F5344CB8AC3E}">
        <p14:creationId xmlns:p14="http://schemas.microsoft.com/office/powerpoint/2010/main" val="885192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E3FA453-2699-5A60-0520-754791A80F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0FC535-6017-83D1-C2CF-F4C49C5C59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A98EF3-0036-F223-8AEC-B4030C63EA8E}"/>
              </a:ext>
            </a:extLst>
          </p:cNvPr>
          <p:cNvSpPr>
            <a:spLocks noGrp="1" noChangeArrowheads="1"/>
          </p:cNvSpPr>
          <p:nvPr>
            <p:ph type="sldNum" sz="quarter" idx="12"/>
          </p:nvPr>
        </p:nvSpPr>
        <p:spPr>
          <a:ln/>
        </p:spPr>
        <p:txBody>
          <a:bodyPr/>
          <a:lstStyle>
            <a:lvl1pPr>
              <a:defRPr/>
            </a:lvl1pPr>
          </a:lstStyle>
          <a:p>
            <a:pPr>
              <a:defRPr/>
            </a:pPr>
            <a:fld id="{E1F01EF9-8215-DB45-BAD6-218E24368913}" type="slidenum">
              <a:rPr lang="en-US" altLang="en-US"/>
              <a:pPr>
                <a:defRPr/>
              </a:pPr>
              <a:t>‹#›</a:t>
            </a:fld>
            <a:endParaRPr lang="en-US" altLang="en-US" sz="1200"/>
          </a:p>
        </p:txBody>
      </p:sp>
    </p:spTree>
    <p:extLst>
      <p:ext uri="{BB962C8B-B14F-4D97-AF65-F5344CB8AC3E}">
        <p14:creationId xmlns:p14="http://schemas.microsoft.com/office/powerpoint/2010/main" val="1885179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E5D237F5-DCEA-D51D-E93D-1C4E64B0C8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92B369-9CEA-7E29-8E87-B61DFCE0FF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22F53CA-81B0-109A-B300-489E8094B0C5}"/>
              </a:ext>
            </a:extLst>
          </p:cNvPr>
          <p:cNvSpPr>
            <a:spLocks noGrp="1" noChangeArrowheads="1"/>
          </p:cNvSpPr>
          <p:nvPr>
            <p:ph type="sldNum" sz="quarter" idx="12"/>
          </p:nvPr>
        </p:nvSpPr>
        <p:spPr>
          <a:ln/>
        </p:spPr>
        <p:txBody>
          <a:bodyPr/>
          <a:lstStyle>
            <a:lvl1pPr>
              <a:defRPr/>
            </a:lvl1pPr>
          </a:lstStyle>
          <a:p>
            <a:pPr>
              <a:defRPr/>
            </a:pPr>
            <a:fld id="{D796C483-D43C-A446-AFC2-465051465D33}" type="slidenum">
              <a:rPr lang="en-US" altLang="en-US"/>
              <a:pPr>
                <a:defRPr/>
              </a:pPr>
              <a:t>‹#›</a:t>
            </a:fld>
            <a:endParaRPr lang="en-US" altLang="en-US" sz="1200"/>
          </a:p>
        </p:txBody>
      </p:sp>
    </p:spTree>
    <p:extLst>
      <p:ext uri="{BB962C8B-B14F-4D97-AF65-F5344CB8AC3E}">
        <p14:creationId xmlns:p14="http://schemas.microsoft.com/office/powerpoint/2010/main" val="718168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3EC445C9-DADC-D02C-9679-F2FD0482167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B7B3280-0C32-5600-C5F3-08EA73F88D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3F87E5D-6231-30F9-C8B9-DEF94D70215A}"/>
              </a:ext>
            </a:extLst>
          </p:cNvPr>
          <p:cNvSpPr>
            <a:spLocks noGrp="1" noChangeArrowheads="1"/>
          </p:cNvSpPr>
          <p:nvPr>
            <p:ph type="sldNum" sz="quarter" idx="12"/>
          </p:nvPr>
        </p:nvSpPr>
        <p:spPr>
          <a:ln/>
        </p:spPr>
        <p:txBody>
          <a:bodyPr/>
          <a:lstStyle>
            <a:lvl1pPr>
              <a:defRPr/>
            </a:lvl1pPr>
          </a:lstStyle>
          <a:p>
            <a:pPr>
              <a:defRPr/>
            </a:pPr>
            <a:fld id="{8F3EDFF3-E0B4-7C4D-90C8-C726539C6198}" type="slidenum">
              <a:rPr lang="en-US" altLang="en-US"/>
              <a:pPr>
                <a:defRPr/>
              </a:pPr>
              <a:t>‹#›</a:t>
            </a:fld>
            <a:endParaRPr lang="en-US" altLang="en-US" sz="1200"/>
          </a:p>
        </p:txBody>
      </p:sp>
    </p:spTree>
    <p:extLst>
      <p:ext uri="{BB962C8B-B14F-4D97-AF65-F5344CB8AC3E}">
        <p14:creationId xmlns:p14="http://schemas.microsoft.com/office/powerpoint/2010/main" val="3062910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3E6EBCB2-727A-44AB-45DC-A0A06A65440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2D831F8-9C5A-5360-B68E-B1B62AE173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03D7080-217C-DC40-4C73-38848AFF5B2A}"/>
              </a:ext>
            </a:extLst>
          </p:cNvPr>
          <p:cNvSpPr>
            <a:spLocks noGrp="1" noChangeArrowheads="1"/>
          </p:cNvSpPr>
          <p:nvPr>
            <p:ph type="sldNum" sz="quarter" idx="12"/>
          </p:nvPr>
        </p:nvSpPr>
        <p:spPr>
          <a:ln/>
        </p:spPr>
        <p:txBody>
          <a:bodyPr/>
          <a:lstStyle>
            <a:lvl1pPr>
              <a:defRPr/>
            </a:lvl1pPr>
          </a:lstStyle>
          <a:p>
            <a:pPr>
              <a:defRPr/>
            </a:pPr>
            <a:fld id="{F73F6A7D-58B8-A34B-9D95-7579416DE4C2}" type="slidenum">
              <a:rPr lang="en-US" altLang="en-US"/>
              <a:pPr>
                <a:defRPr/>
              </a:pPr>
              <a:t>‹#›</a:t>
            </a:fld>
            <a:endParaRPr lang="en-US" altLang="en-US" sz="1200"/>
          </a:p>
        </p:txBody>
      </p:sp>
    </p:spTree>
    <p:extLst>
      <p:ext uri="{BB962C8B-B14F-4D97-AF65-F5344CB8AC3E}">
        <p14:creationId xmlns:p14="http://schemas.microsoft.com/office/powerpoint/2010/main" val="1132226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A00206F-CE72-8232-F304-A17007C0DB8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0657AC6-7445-CD0D-3777-162815AFAA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94F66D1-074A-9165-A751-FAA2EEEB2958}"/>
              </a:ext>
            </a:extLst>
          </p:cNvPr>
          <p:cNvSpPr>
            <a:spLocks noGrp="1" noChangeArrowheads="1"/>
          </p:cNvSpPr>
          <p:nvPr>
            <p:ph type="sldNum" sz="quarter" idx="12"/>
          </p:nvPr>
        </p:nvSpPr>
        <p:spPr>
          <a:ln/>
        </p:spPr>
        <p:txBody>
          <a:bodyPr/>
          <a:lstStyle>
            <a:lvl1pPr>
              <a:defRPr/>
            </a:lvl1pPr>
          </a:lstStyle>
          <a:p>
            <a:pPr>
              <a:defRPr/>
            </a:pPr>
            <a:fld id="{93B9C61A-7AE4-E64A-9824-0CCD9617A15E}" type="slidenum">
              <a:rPr lang="en-US" altLang="en-US"/>
              <a:pPr>
                <a:defRPr/>
              </a:pPr>
              <a:t>‹#›</a:t>
            </a:fld>
            <a:endParaRPr lang="en-US" altLang="en-US" sz="1200"/>
          </a:p>
        </p:txBody>
      </p:sp>
    </p:spTree>
    <p:extLst>
      <p:ext uri="{BB962C8B-B14F-4D97-AF65-F5344CB8AC3E}">
        <p14:creationId xmlns:p14="http://schemas.microsoft.com/office/powerpoint/2010/main" val="1774730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70C8EC6-06AD-0A0D-F8A9-D45755E456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63ADAC-6D12-C3B8-7360-37688CD39F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7FA94C2-7DBC-A4D3-A166-E5D9D6242EA1}"/>
              </a:ext>
            </a:extLst>
          </p:cNvPr>
          <p:cNvSpPr>
            <a:spLocks noGrp="1" noChangeArrowheads="1"/>
          </p:cNvSpPr>
          <p:nvPr>
            <p:ph type="sldNum" sz="quarter" idx="12"/>
          </p:nvPr>
        </p:nvSpPr>
        <p:spPr>
          <a:ln/>
        </p:spPr>
        <p:txBody>
          <a:bodyPr/>
          <a:lstStyle>
            <a:lvl1pPr>
              <a:defRPr/>
            </a:lvl1pPr>
          </a:lstStyle>
          <a:p>
            <a:pPr>
              <a:defRPr/>
            </a:pPr>
            <a:fld id="{5686656B-DB35-8E41-9285-FE92B6A85FB7}" type="slidenum">
              <a:rPr lang="en-US" altLang="en-US"/>
              <a:pPr>
                <a:defRPr/>
              </a:pPr>
              <a:t>‹#›</a:t>
            </a:fld>
            <a:endParaRPr lang="en-US" altLang="en-US" sz="1200"/>
          </a:p>
        </p:txBody>
      </p:sp>
    </p:spTree>
    <p:extLst>
      <p:ext uri="{BB962C8B-B14F-4D97-AF65-F5344CB8AC3E}">
        <p14:creationId xmlns:p14="http://schemas.microsoft.com/office/powerpoint/2010/main" val="1846219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ADC8FC-46FA-E02B-34E3-30F4BB5E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0ADDE0-1653-A481-2B17-43F958DA6C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1ADA34E-A765-8378-9266-0FA1F41D3C08}"/>
              </a:ext>
            </a:extLst>
          </p:cNvPr>
          <p:cNvSpPr>
            <a:spLocks noGrp="1" noChangeArrowheads="1"/>
          </p:cNvSpPr>
          <p:nvPr>
            <p:ph type="sldNum" sz="quarter" idx="12"/>
          </p:nvPr>
        </p:nvSpPr>
        <p:spPr>
          <a:ln/>
        </p:spPr>
        <p:txBody>
          <a:bodyPr/>
          <a:lstStyle>
            <a:lvl1pPr>
              <a:defRPr/>
            </a:lvl1pPr>
          </a:lstStyle>
          <a:p>
            <a:pPr>
              <a:defRPr/>
            </a:pPr>
            <a:fld id="{FAAA7929-D041-D94A-BEE9-32176466EC3A}" type="slidenum">
              <a:rPr lang="en-US" altLang="en-US"/>
              <a:pPr>
                <a:defRPr/>
              </a:pPr>
              <a:t>‹#›</a:t>
            </a:fld>
            <a:endParaRPr lang="en-US" altLang="en-US" sz="1200"/>
          </a:p>
        </p:txBody>
      </p:sp>
    </p:spTree>
    <p:extLst>
      <p:ext uri="{BB962C8B-B14F-4D97-AF65-F5344CB8AC3E}">
        <p14:creationId xmlns:p14="http://schemas.microsoft.com/office/powerpoint/2010/main" val="2416134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0E462B5-3EF6-6688-A255-14AFD991DD4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1801642-8D55-8368-797E-35BFD6B3E72C}"/>
              </a:ext>
            </a:extLst>
          </p:cNvPr>
          <p:cNvSpPr>
            <a:spLocks noGrp="1" noChangeAspect="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2276" name="Rectangle 4">
            <a:extLst>
              <a:ext uri="{FF2B5EF4-FFF2-40B4-BE49-F238E27FC236}">
                <a16:creationId xmlns:a16="http://schemas.microsoft.com/office/drawing/2014/main" id="{C6A4BCEF-72FB-98E3-5F3E-F1F535D40F22}"/>
              </a:ext>
            </a:extLst>
          </p:cNvPr>
          <p:cNvSpPr>
            <a:spLocks noGrp="1" noChangeArrowheads="1"/>
          </p:cNvSpPr>
          <p:nvPr>
            <p:ph type="dt" sz="half" idx="2"/>
          </p:nvPr>
        </p:nvSpPr>
        <p:spPr bwMode="auto">
          <a:xfrm>
            <a:off x="4724400" y="6400800"/>
            <a:ext cx="15557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900">
                <a:latin typeface="+mn-lt"/>
                <a:ea typeface="+mn-ea"/>
                <a:cs typeface="+mn-cs"/>
              </a:defRPr>
            </a:lvl1pPr>
          </a:lstStyle>
          <a:p>
            <a:pPr>
              <a:defRPr/>
            </a:pPr>
            <a:endParaRPr lang="en-US"/>
          </a:p>
        </p:txBody>
      </p:sp>
      <p:sp>
        <p:nvSpPr>
          <p:cNvPr id="182277" name="Rectangle 5">
            <a:extLst>
              <a:ext uri="{FF2B5EF4-FFF2-40B4-BE49-F238E27FC236}">
                <a16:creationId xmlns:a16="http://schemas.microsoft.com/office/drawing/2014/main" id="{338F50D4-A18F-D840-10B4-5E05230DDC21}"/>
              </a:ext>
            </a:extLst>
          </p:cNvPr>
          <p:cNvSpPr>
            <a:spLocks noGrp="1" noChangeArrowheads="1"/>
          </p:cNvSpPr>
          <p:nvPr>
            <p:ph type="ftr" sz="quarter" idx="3"/>
          </p:nvPr>
        </p:nvSpPr>
        <p:spPr bwMode="auto">
          <a:xfrm>
            <a:off x="1295400" y="6248400"/>
            <a:ext cx="3395663"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900">
                <a:latin typeface="+mn-lt"/>
                <a:ea typeface="+mn-ea"/>
                <a:cs typeface="+mn-cs"/>
              </a:defRPr>
            </a:lvl1pPr>
          </a:lstStyle>
          <a:p>
            <a:pPr>
              <a:defRPr/>
            </a:pPr>
            <a:endParaRPr lang="en-US"/>
          </a:p>
        </p:txBody>
      </p:sp>
      <p:sp>
        <p:nvSpPr>
          <p:cNvPr id="182278" name="Rectangle 6">
            <a:extLst>
              <a:ext uri="{FF2B5EF4-FFF2-40B4-BE49-F238E27FC236}">
                <a16:creationId xmlns:a16="http://schemas.microsoft.com/office/drawing/2014/main" id="{32E821BC-29D1-CBB2-9BF4-FF4FB2BF8BE4}"/>
              </a:ext>
            </a:extLst>
          </p:cNvPr>
          <p:cNvSpPr>
            <a:spLocks noGrp="1" noChangeArrowheads="1"/>
          </p:cNvSpPr>
          <p:nvPr>
            <p:ph type="sldNum" sz="quarter" idx="4"/>
          </p:nvPr>
        </p:nvSpPr>
        <p:spPr bwMode="auto">
          <a:xfrm>
            <a:off x="677863" y="6248400"/>
            <a:ext cx="588962"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900" smtClean="0">
                <a:latin typeface="Georgia" panose="02040502050405020303" pitchFamily="18" charset="0"/>
              </a:defRPr>
            </a:lvl1pPr>
          </a:lstStyle>
          <a:p>
            <a:pPr>
              <a:defRPr/>
            </a:pPr>
            <a:fld id="{842C7760-8952-694F-BF35-7A43C4F33390}" type="slidenum">
              <a:rPr lang="en-US" altLang="en-US"/>
              <a:pPr>
                <a:defRPr/>
              </a:pPr>
              <a:t>‹#›</a:t>
            </a:fld>
            <a:endParaRPr lang="en-US" altLang="en-US" sz="1200"/>
          </a:p>
        </p:txBody>
      </p:sp>
      <p:pic>
        <p:nvPicPr>
          <p:cNvPr id="1031" name="Picture 7" descr="Goldsmiths_250">
            <a:extLst>
              <a:ext uri="{FF2B5EF4-FFF2-40B4-BE49-F238E27FC236}">
                <a16:creationId xmlns:a16="http://schemas.microsoft.com/office/drawing/2014/main" id="{9F0FB2F0-CED8-437B-C3B0-8E9D47ED07D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10400" y="6323013"/>
            <a:ext cx="1457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hdr="0" ftr="0" dt="0"/>
  <p:txStyles>
    <p:titleStyle>
      <a:lvl1pPr algn="l" rtl="0" eaLnBrk="0" fontAlgn="base" hangingPunct="0">
        <a:spcBef>
          <a:spcPct val="0"/>
        </a:spcBef>
        <a:spcAft>
          <a:spcPct val="0"/>
        </a:spcAft>
        <a:defRPr sz="6000">
          <a:solidFill>
            <a:srgbClr val="998146"/>
          </a:solidFill>
          <a:latin typeface="+mj-lt"/>
          <a:ea typeface="MS PGothic" pitchFamily="34" charset="-128"/>
          <a:cs typeface="ＭＳ Ｐゴシック" charset="0"/>
        </a:defRPr>
      </a:lvl1pPr>
      <a:lvl2pPr algn="l" rtl="0" eaLnBrk="0" fontAlgn="base" hangingPunct="0">
        <a:spcBef>
          <a:spcPct val="0"/>
        </a:spcBef>
        <a:spcAft>
          <a:spcPct val="0"/>
        </a:spcAft>
        <a:defRPr sz="6000">
          <a:solidFill>
            <a:srgbClr val="998146"/>
          </a:solidFill>
          <a:latin typeface="Georgia" pitchFamily="8" charset="0"/>
          <a:ea typeface="MS PGothic" pitchFamily="34" charset="-128"/>
          <a:cs typeface="ＭＳ Ｐゴシック" charset="0"/>
        </a:defRPr>
      </a:lvl2pPr>
      <a:lvl3pPr algn="l" rtl="0" eaLnBrk="0" fontAlgn="base" hangingPunct="0">
        <a:spcBef>
          <a:spcPct val="0"/>
        </a:spcBef>
        <a:spcAft>
          <a:spcPct val="0"/>
        </a:spcAft>
        <a:defRPr sz="6000">
          <a:solidFill>
            <a:srgbClr val="998146"/>
          </a:solidFill>
          <a:latin typeface="Georgia" pitchFamily="8" charset="0"/>
          <a:ea typeface="MS PGothic" pitchFamily="34" charset="-128"/>
          <a:cs typeface="ＭＳ Ｐゴシック" charset="0"/>
        </a:defRPr>
      </a:lvl3pPr>
      <a:lvl4pPr algn="l" rtl="0" eaLnBrk="0" fontAlgn="base" hangingPunct="0">
        <a:spcBef>
          <a:spcPct val="0"/>
        </a:spcBef>
        <a:spcAft>
          <a:spcPct val="0"/>
        </a:spcAft>
        <a:defRPr sz="6000">
          <a:solidFill>
            <a:srgbClr val="998146"/>
          </a:solidFill>
          <a:latin typeface="Georgia" pitchFamily="8" charset="0"/>
          <a:ea typeface="MS PGothic" pitchFamily="34" charset="-128"/>
          <a:cs typeface="ＭＳ Ｐゴシック" charset="0"/>
        </a:defRPr>
      </a:lvl4pPr>
      <a:lvl5pPr algn="l" rtl="0" eaLnBrk="0" fontAlgn="base" hangingPunct="0">
        <a:spcBef>
          <a:spcPct val="0"/>
        </a:spcBef>
        <a:spcAft>
          <a:spcPct val="0"/>
        </a:spcAft>
        <a:defRPr sz="6000">
          <a:solidFill>
            <a:srgbClr val="998146"/>
          </a:solidFill>
          <a:latin typeface="Georgia" pitchFamily="8" charset="0"/>
          <a:ea typeface="MS PGothic" pitchFamily="34" charset="-128"/>
          <a:cs typeface="ＭＳ Ｐゴシック" charset="0"/>
        </a:defRPr>
      </a:lvl5pPr>
      <a:lvl6pPr marL="457200" algn="l" rtl="0" fontAlgn="base">
        <a:spcBef>
          <a:spcPct val="0"/>
        </a:spcBef>
        <a:spcAft>
          <a:spcPct val="0"/>
        </a:spcAft>
        <a:defRPr sz="6000">
          <a:solidFill>
            <a:srgbClr val="998146"/>
          </a:solidFill>
          <a:latin typeface="Georgia" pitchFamily="8" charset="0"/>
        </a:defRPr>
      </a:lvl6pPr>
      <a:lvl7pPr marL="914400" algn="l" rtl="0" fontAlgn="base">
        <a:spcBef>
          <a:spcPct val="0"/>
        </a:spcBef>
        <a:spcAft>
          <a:spcPct val="0"/>
        </a:spcAft>
        <a:defRPr sz="6000">
          <a:solidFill>
            <a:srgbClr val="998146"/>
          </a:solidFill>
          <a:latin typeface="Georgia" pitchFamily="8" charset="0"/>
        </a:defRPr>
      </a:lvl7pPr>
      <a:lvl8pPr marL="1371600" algn="l" rtl="0" fontAlgn="base">
        <a:spcBef>
          <a:spcPct val="0"/>
        </a:spcBef>
        <a:spcAft>
          <a:spcPct val="0"/>
        </a:spcAft>
        <a:defRPr sz="6000">
          <a:solidFill>
            <a:srgbClr val="998146"/>
          </a:solidFill>
          <a:latin typeface="Georgia" pitchFamily="8" charset="0"/>
        </a:defRPr>
      </a:lvl8pPr>
      <a:lvl9pPr marL="1828800" algn="l" rtl="0" fontAlgn="base">
        <a:spcBef>
          <a:spcPct val="0"/>
        </a:spcBef>
        <a:spcAft>
          <a:spcPct val="0"/>
        </a:spcAft>
        <a:defRPr sz="6000">
          <a:solidFill>
            <a:srgbClr val="998146"/>
          </a:solidFill>
          <a:latin typeface="Georgia" pitchFamily="8" charset="0"/>
        </a:defRPr>
      </a:lvl9pPr>
    </p:titleStyle>
    <p:bodyStyle>
      <a:lvl1pPr marL="342900" indent="-342900" algn="l" rtl="0" eaLnBrk="0" fontAlgn="base" hangingPunct="0">
        <a:spcBef>
          <a:spcPct val="20000"/>
        </a:spcBef>
        <a:spcAft>
          <a:spcPct val="0"/>
        </a:spcAft>
        <a:buClr>
          <a:srgbClr val="998146"/>
        </a:buClr>
        <a:buChar char="–"/>
        <a:defRPr sz="40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998146"/>
        </a:buClr>
        <a:buChar char="–"/>
        <a:defRPr sz="40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998146"/>
        </a:buClr>
        <a:buChar char="–"/>
        <a:defRPr sz="4000" i="1">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998146"/>
        </a:buClr>
        <a:buChar char="–"/>
        <a:defRPr sz="4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998146"/>
        </a:buClr>
        <a:buChar char="–"/>
        <a:defRPr sz="4000" i="1">
          <a:solidFill>
            <a:schemeClr val="tx1"/>
          </a:solidFill>
          <a:latin typeface="+mn-lt"/>
          <a:ea typeface="MS PGothic" pitchFamily="34" charset="-128"/>
        </a:defRPr>
      </a:lvl5pPr>
      <a:lvl6pPr marL="2514600" indent="-228600" algn="l" rtl="0" fontAlgn="base">
        <a:spcBef>
          <a:spcPct val="20000"/>
        </a:spcBef>
        <a:spcAft>
          <a:spcPct val="0"/>
        </a:spcAft>
        <a:buClr>
          <a:srgbClr val="998146"/>
        </a:buClr>
        <a:buChar char="–"/>
        <a:defRPr sz="4000" i="1">
          <a:solidFill>
            <a:schemeClr val="tx1"/>
          </a:solidFill>
          <a:latin typeface="+mn-lt"/>
        </a:defRPr>
      </a:lvl6pPr>
      <a:lvl7pPr marL="2971800" indent="-228600" algn="l" rtl="0" fontAlgn="base">
        <a:spcBef>
          <a:spcPct val="20000"/>
        </a:spcBef>
        <a:spcAft>
          <a:spcPct val="0"/>
        </a:spcAft>
        <a:buClr>
          <a:srgbClr val="998146"/>
        </a:buClr>
        <a:buChar char="–"/>
        <a:defRPr sz="4000" i="1">
          <a:solidFill>
            <a:schemeClr val="tx1"/>
          </a:solidFill>
          <a:latin typeface="+mn-lt"/>
        </a:defRPr>
      </a:lvl7pPr>
      <a:lvl8pPr marL="3429000" indent="-228600" algn="l" rtl="0" fontAlgn="base">
        <a:spcBef>
          <a:spcPct val="20000"/>
        </a:spcBef>
        <a:spcAft>
          <a:spcPct val="0"/>
        </a:spcAft>
        <a:buClr>
          <a:srgbClr val="998146"/>
        </a:buClr>
        <a:buChar char="–"/>
        <a:defRPr sz="4000" i="1">
          <a:solidFill>
            <a:schemeClr val="tx1"/>
          </a:solidFill>
          <a:latin typeface="+mn-lt"/>
        </a:defRPr>
      </a:lvl8pPr>
      <a:lvl9pPr marL="3886200" indent="-228600" algn="l" rtl="0" fontAlgn="base">
        <a:spcBef>
          <a:spcPct val="20000"/>
        </a:spcBef>
        <a:spcAft>
          <a:spcPct val="0"/>
        </a:spcAft>
        <a:buClr>
          <a:srgbClr val="998146"/>
        </a:buClr>
        <a:buChar char="–"/>
        <a:defRPr sz="4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mailto:a.hoque@gold.ac.uk"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8" name="Picture 2" descr="Goldsmiths_White_250">
            <a:extLst>
              <a:ext uri="{FF2B5EF4-FFF2-40B4-BE49-F238E27FC236}">
                <a16:creationId xmlns:a16="http://schemas.microsoft.com/office/drawing/2014/main" id="{67D5AE6D-4FA3-35BE-F640-E320B93D1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04800"/>
            <a:ext cx="25146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158AABF6-A2BC-FF95-1ABE-33E9A1BC519F}"/>
              </a:ext>
            </a:extLst>
          </p:cNvPr>
          <p:cNvSpPr>
            <a:spLocks noGrp="1"/>
          </p:cNvSpPr>
          <p:nvPr>
            <p:ph type="title"/>
          </p:nvPr>
        </p:nvSpPr>
        <p:spPr/>
        <p:txBody>
          <a:bodyPr/>
          <a:lstStyle/>
          <a:p>
            <a:endParaRPr lang="en-GB" altLang="en-US"/>
          </a:p>
        </p:txBody>
      </p:sp>
      <p:sp>
        <p:nvSpPr>
          <p:cNvPr id="11267" name="Slide Number Placeholder 3">
            <a:extLst>
              <a:ext uri="{FF2B5EF4-FFF2-40B4-BE49-F238E27FC236}">
                <a16:creationId xmlns:a16="http://schemas.microsoft.com/office/drawing/2014/main" id="{86141E75-44E4-1F61-810D-9F1D08AEA73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938598F5-3F8E-564E-BF1B-4C690523D525}" type="slidenum">
              <a:rPr lang="en-US" altLang="en-US" sz="900"/>
              <a:pPr>
                <a:spcBef>
                  <a:spcPct val="0"/>
                </a:spcBef>
                <a:buClrTx/>
                <a:buFontTx/>
                <a:buNone/>
              </a:pPr>
              <a:t>10</a:t>
            </a:fld>
            <a:endParaRPr lang="en-US" altLang="en-US" sz="1200"/>
          </a:p>
        </p:txBody>
      </p:sp>
      <p:pic>
        <p:nvPicPr>
          <p:cNvPr id="11268" name="Picture 2">
            <a:extLst>
              <a:ext uri="{FF2B5EF4-FFF2-40B4-BE49-F238E27FC236}">
                <a16:creationId xmlns:a16="http://schemas.microsoft.com/office/drawing/2014/main" id="{9BBAA254-120B-DFFB-4F4E-FC7692489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28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a:extLst>
              <a:ext uri="{FF2B5EF4-FFF2-40B4-BE49-F238E27FC236}">
                <a16:creationId xmlns:a16="http://schemas.microsoft.com/office/drawing/2014/main" id="{F4CEA5B4-8CF0-89C8-ABD8-5BFFBE4E7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05175"/>
            <a:ext cx="4562475" cy="357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a:extLst>
              <a:ext uri="{FF2B5EF4-FFF2-40B4-BE49-F238E27FC236}">
                <a16:creationId xmlns:a16="http://schemas.microsoft.com/office/drawing/2014/main" id="{9F653BDF-FCDA-27DD-9664-B69945B414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0"/>
            <a:ext cx="4562475" cy="3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8">
            <a:extLst>
              <a:ext uri="{FF2B5EF4-FFF2-40B4-BE49-F238E27FC236}">
                <a16:creationId xmlns:a16="http://schemas.microsoft.com/office/drawing/2014/main" id="{2AEEE611-0196-0B3E-2C49-93528F57C2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3284538"/>
            <a:ext cx="4564062" cy="357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72" name="TextBox 4">
            <a:extLst>
              <a:ext uri="{FF2B5EF4-FFF2-40B4-BE49-F238E27FC236}">
                <a16:creationId xmlns:a16="http://schemas.microsoft.com/office/drawing/2014/main" id="{3D7619EC-24E5-294D-1D4E-F66DFBDAC40A}"/>
              </a:ext>
            </a:extLst>
          </p:cNvPr>
          <p:cNvSpPr txBox="1">
            <a:spLocks noChangeArrowheads="1"/>
          </p:cNvSpPr>
          <p:nvPr/>
        </p:nvSpPr>
        <p:spPr bwMode="auto">
          <a:xfrm>
            <a:off x="1908175" y="1117600"/>
            <a:ext cx="5688013"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r>
              <a:rPr lang="en-GB" altLang="en-US" b="1" dirty="0">
                <a:solidFill>
                  <a:srgbClr val="FFFF00"/>
                </a:solidFill>
                <a:latin typeface="Times" charset="0"/>
              </a:rPr>
              <a:t>Poverty</a:t>
            </a:r>
          </a:p>
          <a:p>
            <a:pPr>
              <a:spcBef>
                <a:spcPct val="0"/>
              </a:spcBef>
              <a:buClrTx/>
              <a:buFontTx/>
              <a:buNone/>
            </a:pPr>
            <a:endParaRPr lang="en-GB" altLang="en-US" b="1" dirty="0">
              <a:solidFill>
                <a:srgbClr val="FFFF00"/>
              </a:solidFill>
              <a:latin typeface="Times" charset="0"/>
            </a:endParaRPr>
          </a:p>
          <a:p>
            <a:pPr>
              <a:spcBef>
                <a:spcPct val="0"/>
              </a:spcBef>
              <a:buClrTx/>
              <a:buFontTx/>
              <a:buNone/>
            </a:pPr>
            <a:r>
              <a:rPr lang="en-GB" altLang="en-US" b="1" dirty="0">
                <a:solidFill>
                  <a:srgbClr val="FFFF00"/>
                </a:solidFill>
                <a:latin typeface="Times" charset="0"/>
              </a:rPr>
              <a:t>Deprivation</a:t>
            </a:r>
          </a:p>
          <a:p>
            <a:pPr>
              <a:spcBef>
                <a:spcPct val="0"/>
              </a:spcBef>
              <a:buClrTx/>
              <a:buFontTx/>
              <a:buNone/>
            </a:pPr>
            <a:endParaRPr lang="en-GB" altLang="en-US" b="1" dirty="0">
              <a:solidFill>
                <a:srgbClr val="FFFF00"/>
              </a:solidFill>
              <a:latin typeface="Times" charset="0"/>
            </a:endParaRPr>
          </a:p>
          <a:p>
            <a:pPr>
              <a:spcBef>
                <a:spcPct val="0"/>
              </a:spcBef>
              <a:buClrTx/>
              <a:buFontTx/>
              <a:buNone/>
            </a:pPr>
            <a:r>
              <a:rPr lang="en-GB" altLang="en-US" b="1" dirty="0">
                <a:solidFill>
                  <a:srgbClr val="FFFF00"/>
                </a:solidFill>
                <a:latin typeface="Times" charset="0"/>
              </a:rPr>
              <a:t>Disadvantage</a:t>
            </a:r>
          </a:p>
          <a:p>
            <a:pPr>
              <a:spcBef>
                <a:spcPct val="0"/>
              </a:spcBef>
              <a:buClrTx/>
              <a:buFontTx/>
              <a:buNone/>
            </a:pPr>
            <a:endParaRPr lang="en-GB" altLang="en-US" b="1" dirty="0">
              <a:solidFill>
                <a:srgbClr val="FFFF00"/>
              </a:solidFill>
              <a:latin typeface="Times" charset="0"/>
            </a:endParaRPr>
          </a:p>
          <a:p>
            <a:pPr>
              <a:spcBef>
                <a:spcPct val="0"/>
              </a:spcBef>
              <a:buClrTx/>
              <a:buFontTx/>
              <a:buNone/>
            </a:pPr>
            <a:r>
              <a:rPr lang="en-GB" altLang="en-US" b="1" dirty="0">
                <a:solidFill>
                  <a:srgbClr val="FFFF00"/>
                </a:solidFill>
                <a:latin typeface="Times" charset="0"/>
              </a:rPr>
              <a:t>Inequality</a:t>
            </a:r>
          </a:p>
          <a:p>
            <a:pPr>
              <a:spcBef>
                <a:spcPct val="0"/>
              </a:spcBef>
              <a:buClrTx/>
              <a:buFontTx/>
              <a:buNone/>
            </a:pPr>
            <a:endParaRPr lang="en-GB" altLang="en-US" b="1" dirty="0">
              <a:solidFill>
                <a:srgbClr val="FFFF00"/>
              </a:solidFill>
              <a:latin typeface="Times" charset="0"/>
            </a:endParaRPr>
          </a:p>
          <a:p>
            <a:pPr>
              <a:spcBef>
                <a:spcPct val="0"/>
              </a:spcBef>
              <a:buClrTx/>
              <a:buFontTx/>
              <a:buNone/>
            </a:pPr>
            <a:r>
              <a:rPr lang="en-GB" altLang="en-US" b="1" dirty="0">
                <a:solidFill>
                  <a:srgbClr val="FFFF00"/>
                </a:solidFill>
                <a:latin typeface="Times" charset="0"/>
              </a:rPr>
              <a:t>Destitution</a:t>
            </a:r>
          </a:p>
        </p:txBody>
      </p:sp>
      <p:sp>
        <p:nvSpPr>
          <p:cNvPr id="11273" name="Content Placeholder 1">
            <a:extLst>
              <a:ext uri="{FF2B5EF4-FFF2-40B4-BE49-F238E27FC236}">
                <a16:creationId xmlns:a16="http://schemas.microsoft.com/office/drawing/2014/main" id="{CF9A7888-9047-3E1B-1D70-B8FC972267EF}"/>
              </a:ext>
            </a:extLst>
          </p:cNvPr>
          <p:cNvSpPr>
            <a:spLocks noGrp="1"/>
          </p:cNvSpPr>
          <p:nvPr>
            <p:ph idx="1"/>
          </p:nvPr>
        </p:nvSpPr>
        <p:spPr/>
        <p:txBody>
          <a:bodyPr/>
          <a:lstStyle/>
          <a:p>
            <a:endParaRPr lang="en-GB"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B7DFBB1F-A4B3-5592-63ED-D6B51E34A530}"/>
              </a:ext>
            </a:extLst>
          </p:cNvPr>
          <p:cNvSpPr>
            <a:spLocks noGrp="1"/>
          </p:cNvSpPr>
          <p:nvPr>
            <p:ph type="title"/>
          </p:nvPr>
        </p:nvSpPr>
        <p:spPr/>
        <p:txBody>
          <a:bodyPr/>
          <a:lstStyle/>
          <a:p>
            <a:endParaRPr lang="en-GB" altLang="en-US"/>
          </a:p>
        </p:txBody>
      </p:sp>
      <p:sp>
        <p:nvSpPr>
          <p:cNvPr id="12291" name="Slide Number Placeholder 3">
            <a:extLst>
              <a:ext uri="{FF2B5EF4-FFF2-40B4-BE49-F238E27FC236}">
                <a16:creationId xmlns:a16="http://schemas.microsoft.com/office/drawing/2014/main" id="{BADA2E8A-104B-4807-7A59-572524A4C2C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E857ADEA-AAC3-0D4C-8092-6ABC6E098D7B}" type="slidenum">
              <a:rPr lang="en-US" altLang="en-US" sz="900"/>
              <a:pPr>
                <a:spcBef>
                  <a:spcPct val="0"/>
                </a:spcBef>
                <a:buClrTx/>
                <a:buFontTx/>
                <a:buNone/>
              </a:pPr>
              <a:t>11</a:t>
            </a:fld>
            <a:endParaRPr lang="en-US" altLang="en-US" sz="1200"/>
          </a:p>
        </p:txBody>
      </p:sp>
      <p:pic>
        <p:nvPicPr>
          <p:cNvPr id="12292" name="Picture 2">
            <a:extLst>
              <a:ext uri="{FF2B5EF4-FFF2-40B4-BE49-F238E27FC236}">
                <a16:creationId xmlns:a16="http://schemas.microsoft.com/office/drawing/2014/main" id="{2CC44005-F981-6409-82B5-CEF88A54B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5000625" cy="364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6">
            <a:extLst>
              <a:ext uri="{FF2B5EF4-FFF2-40B4-BE49-F238E27FC236}">
                <a16:creationId xmlns:a16="http://schemas.microsoft.com/office/drawing/2014/main" id="{4A330EF8-F3EA-730C-93EA-DE9DE0EFE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3644900"/>
            <a:ext cx="5029200" cy="321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4" name="Picture 7">
            <a:extLst>
              <a:ext uri="{FF2B5EF4-FFF2-40B4-BE49-F238E27FC236}">
                <a16:creationId xmlns:a16="http://schemas.microsoft.com/office/drawing/2014/main" id="{5E6DEE61-8A3A-6814-1EEC-F76A6B98C5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0"/>
            <a:ext cx="4140200" cy="364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8">
            <a:extLst>
              <a:ext uri="{FF2B5EF4-FFF2-40B4-BE49-F238E27FC236}">
                <a16:creationId xmlns:a16="http://schemas.microsoft.com/office/drawing/2014/main" id="{98557A70-0253-CADA-46AB-9CD4B2875A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3644900"/>
            <a:ext cx="4140200"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6" name="TextBox 4">
            <a:extLst>
              <a:ext uri="{FF2B5EF4-FFF2-40B4-BE49-F238E27FC236}">
                <a16:creationId xmlns:a16="http://schemas.microsoft.com/office/drawing/2014/main" id="{AAF37FDA-BCC9-6A32-EE01-8C11BB3898C9}"/>
              </a:ext>
            </a:extLst>
          </p:cNvPr>
          <p:cNvSpPr txBox="1">
            <a:spLocks noChangeArrowheads="1"/>
          </p:cNvSpPr>
          <p:nvPr/>
        </p:nvSpPr>
        <p:spPr bwMode="auto">
          <a:xfrm>
            <a:off x="2771775" y="1989138"/>
            <a:ext cx="37449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r>
              <a:rPr lang="en-GB" altLang="en-US" sz="3200" b="1" dirty="0">
                <a:solidFill>
                  <a:srgbClr val="FFFF00"/>
                </a:solidFill>
                <a:latin typeface="Times" charset="0"/>
              </a:rPr>
              <a:t>Protest</a:t>
            </a:r>
          </a:p>
          <a:p>
            <a:pPr>
              <a:spcBef>
                <a:spcPct val="0"/>
              </a:spcBef>
              <a:buClrTx/>
              <a:buFontTx/>
              <a:buNone/>
            </a:pPr>
            <a:endParaRPr lang="en-GB" altLang="en-US" sz="3200" b="1" dirty="0">
              <a:solidFill>
                <a:srgbClr val="FFFF00"/>
              </a:solidFill>
              <a:latin typeface="Times" charset="0"/>
            </a:endParaRPr>
          </a:p>
          <a:p>
            <a:pPr>
              <a:spcBef>
                <a:spcPct val="0"/>
              </a:spcBef>
              <a:buClrTx/>
              <a:buFontTx/>
              <a:buNone/>
            </a:pPr>
            <a:r>
              <a:rPr lang="en-GB" altLang="en-US" sz="3200" b="1" dirty="0">
                <a:solidFill>
                  <a:srgbClr val="FFFF00"/>
                </a:solidFill>
                <a:latin typeface="Times" charset="0"/>
              </a:rPr>
              <a:t>Contest</a:t>
            </a:r>
          </a:p>
          <a:p>
            <a:pPr>
              <a:spcBef>
                <a:spcPct val="0"/>
              </a:spcBef>
              <a:buClrTx/>
              <a:buFontTx/>
              <a:buNone/>
            </a:pPr>
            <a:endParaRPr lang="en-GB" altLang="en-US" sz="3200" b="1" dirty="0">
              <a:solidFill>
                <a:srgbClr val="FFFF00"/>
              </a:solidFill>
              <a:latin typeface="Times" charset="0"/>
            </a:endParaRPr>
          </a:p>
          <a:p>
            <a:pPr>
              <a:spcBef>
                <a:spcPct val="0"/>
              </a:spcBef>
              <a:buClrTx/>
              <a:buFontTx/>
              <a:buNone/>
            </a:pPr>
            <a:r>
              <a:rPr lang="en-GB" altLang="en-US" sz="3200" b="1" dirty="0">
                <a:solidFill>
                  <a:srgbClr val="FFFF00"/>
                </a:solidFill>
                <a:latin typeface="Times" charset="0"/>
              </a:rPr>
              <a:t>Equality</a:t>
            </a:r>
          </a:p>
          <a:p>
            <a:pPr>
              <a:spcBef>
                <a:spcPct val="0"/>
              </a:spcBef>
              <a:buClrTx/>
              <a:buFontTx/>
              <a:buNone/>
            </a:pPr>
            <a:endParaRPr lang="en-GB" altLang="en-US" sz="3200" b="1" dirty="0">
              <a:solidFill>
                <a:srgbClr val="FFFF00"/>
              </a:solidFill>
              <a:latin typeface="Times" charset="0"/>
            </a:endParaRPr>
          </a:p>
          <a:p>
            <a:pPr>
              <a:spcBef>
                <a:spcPct val="0"/>
              </a:spcBef>
              <a:buClrTx/>
              <a:buFontTx/>
              <a:buNone/>
            </a:pPr>
            <a:r>
              <a:rPr lang="en-GB" altLang="en-US" sz="3200" b="1" dirty="0">
                <a:solidFill>
                  <a:srgbClr val="FFFF00"/>
                </a:solidFill>
                <a:latin typeface="Times" charset="0"/>
              </a:rPr>
              <a:t>Resistance</a:t>
            </a:r>
          </a:p>
          <a:p>
            <a:pPr>
              <a:spcBef>
                <a:spcPct val="0"/>
              </a:spcBef>
              <a:buClrTx/>
              <a:buFontTx/>
              <a:buNone/>
            </a:pPr>
            <a:endParaRPr lang="en-GB" altLang="en-US" sz="3200" b="1" dirty="0">
              <a:solidFill>
                <a:srgbClr val="FFFF00"/>
              </a:solidFill>
              <a:latin typeface="Times" charset="0"/>
            </a:endParaRPr>
          </a:p>
          <a:p>
            <a:pPr>
              <a:spcBef>
                <a:spcPct val="0"/>
              </a:spcBef>
              <a:buClrTx/>
              <a:buFontTx/>
              <a:buNone/>
            </a:pPr>
            <a:r>
              <a:rPr lang="en-GB" altLang="en-US" sz="3200" b="1" dirty="0">
                <a:solidFill>
                  <a:srgbClr val="FFFF00"/>
                </a:solidFill>
                <a:latin typeface="Times" charset="0"/>
              </a:rPr>
              <a:t>Recognition</a:t>
            </a:r>
          </a:p>
        </p:txBody>
      </p:sp>
      <p:sp>
        <p:nvSpPr>
          <p:cNvPr id="12297" name="Content Placeholder 1">
            <a:extLst>
              <a:ext uri="{FF2B5EF4-FFF2-40B4-BE49-F238E27FC236}">
                <a16:creationId xmlns:a16="http://schemas.microsoft.com/office/drawing/2014/main" id="{0ACD7096-C408-9DA9-49C2-1ED6757F6DCF}"/>
              </a:ext>
            </a:extLst>
          </p:cNvPr>
          <p:cNvSpPr>
            <a:spLocks noGrp="1"/>
          </p:cNvSpPr>
          <p:nvPr>
            <p:ph idx="1"/>
          </p:nvPr>
        </p:nvSpPr>
        <p:spPr/>
        <p:txBody>
          <a:bodyPr/>
          <a:lstStyle/>
          <a:p>
            <a:pPr marL="0" indent="0">
              <a:buNone/>
            </a:pPr>
            <a:endParaRPr lang="en-GB"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2F2C-802C-40C3-B8E7-77C378590C81}"/>
              </a:ext>
            </a:extLst>
          </p:cNvPr>
          <p:cNvSpPr>
            <a:spLocks noGrp="1"/>
          </p:cNvSpPr>
          <p:nvPr>
            <p:ph type="title"/>
          </p:nvPr>
        </p:nvSpPr>
        <p:spPr>
          <a:xfrm>
            <a:off x="35496" y="188640"/>
            <a:ext cx="9001000" cy="1872208"/>
          </a:xfrm>
        </p:spPr>
        <p:txBody>
          <a:bodyPr/>
          <a:lstStyle/>
          <a:p>
            <a:r>
              <a:rPr lang="en-US" sz="4800" dirty="0"/>
              <a:t>Suburban movement (since mid 1990s) – from zone 2 </a:t>
            </a:r>
            <a:r>
              <a:rPr lang="en-US" dirty="0"/>
              <a:t>to 3,4,5</a:t>
            </a:r>
          </a:p>
        </p:txBody>
      </p:sp>
      <p:sp>
        <p:nvSpPr>
          <p:cNvPr id="4" name="Slide Number Placeholder 3">
            <a:extLst>
              <a:ext uri="{FF2B5EF4-FFF2-40B4-BE49-F238E27FC236}">
                <a16:creationId xmlns:a16="http://schemas.microsoft.com/office/drawing/2014/main" id="{5BED3572-FA83-3B25-21F0-93B269BD222F}"/>
              </a:ext>
            </a:extLst>
          </p:cNvPr>
          <p:cNvSpPr>
            <a:spLocks noGrp="1"/>
          </p:cNvSpPr>
          <p:nvPr>
            <p:ph type="sldNum" sz="quarter" idx="12"/>
          </p:nvPr>
        </p:nvSpPr>
        <p:spPr/>
        <p:txBody>
          <a:bodyPr/>
          <a:lstStyle/>
          <a:p>
            <a:pPr>
              <a:defRPr/>
            </a:pPr>
            <a:fld id="{8B78964E-98D0-F843-B612-9096E25B7B76}" type="slidenum">
              <a:rPr lang="en-US" altLang="en-US" smtClean="0"/>
              <a:pPr>
                <a:defRPr/>
              </a:pPr>
              <a:t>12</a:t>
            </a:fld>
            <a:endParaRPr lang="en-US" altLang="en-US" sz="1200"/>
          </a:p>
        </p:txBody>
      </p:sp>
      <p:pic>
        <p:nvPicPr>
          <p:cNvPr id="7174" name="Picture 6" descr="Tube Map (2015) - Brilliant Maps">
            <a:extLst>
              <a:ext uri="{FF2B5EF4-FFF2-40B4-BE49-F238E27FC236}">
                <a16:creationId xmlns:a16="http://schemas.microsoft.com/office/drawing/2014/main" id="{328F0209-5494-2813-4717-58807B1DFF3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9712" y="2132856"/>
            <a:ext cx="4824536"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8504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itle 1">
            <a:extLst>
              <a:ext uri="{FF2B5EF4-FFF2-40B4-BE49-F238E27FC236}">
                <a16:creationId xmlns:a16="http://schemas.microsoft.com/office/drawing/2014/main" id="{7252D030-9B0A-35AB-1E85-5499DA93261F}"/>
              </a:ext>
            </a:extLst>
          </p:cNvPr>
          <p:cNvSpPr>
            <a:spLocks noGrp="1"/>
          </p:cNvSpPr>
          <p:nvPr>
            <p:ph type="title"/>
          </p:nvPr>
        </p:nvSpPr>
        <p:spPr>
          <a:xfrm>
            <a:off x="0" y="0"/>
            <a:ext cx="4572000" cy="3716338"/>
          </a:xfrm>
        </p:spPr>
        <p:txBody>
          <a:bodyPr/>
          <a:lstStyle/>
          <a:p>
            <a:r>
              <a:rPr lang="en-US" altLang="en-US" sz="4800" dirty="0"/>
              <a:t>Earlier research</a:t>
            </a:r>
            <a:br>
              <a:rPr lang="en-US" altLang="en-US" sz="4800" dirty="0"/>
            </a:br>
            <a:r>
              <a:rPr lang="en-US" altLang="en-US" sz="2400" dirty="0"/>
              <a:t>2004-2010 – ethnographic research focused on identities of British-born Bangladeshis  from east London in community, cultural, educational settings. Involved multiple in-depth life history interviews and participant observations. </a:t>
            </a:r>
            <a:endParaRPr lang="en-US" altLang="en-US" sz="4800" dirty="0"/>
          </a:p>
        </p:txBody>
      </p:sp>
      <p:sp>
        <p:nvSpPr>
          <p:cNvPr id="244739" name="Content Placeholder 2">
            <a:extLst>
              <a:ext uri="{FF2B5EF4-FFF2-40B4-BE49-F238E27FC236}">
                <a16:creationId xmlns:a16="http://schemas.microsoft.com/office/drawing/2014/main" id="{3E40BAD4-3A92-EBD8-A859-B0E9D694A05D}"/>
              </a:ext>
            </a:extLst>
          </p:cNvPr>
          <p:cNvSpPr>
            <a:spLocks noGrp="1"/>
          </p:cNvSpPr>
          <p:nvPr>
            <p:ph idx="1"/>
          </p:nvPr>
        </p:nvSpPr>
        <p:spPr>
          <a:xfrm>
            <a:off x="107950" y="3716338"/>
            <a:ext cx="4392613" cy="3025775"/>
          </a:xfrm>
        </p:spPr>
        <p:txBody>
          <a:bodyPr/>
          <a:lstStyle/>
          <a:p>
            <a:pPr marL="0" indent="0">
              <a:buFontTx/>
              <a:buNone/>
            </a:pPr>
            <a:r>
              <a:rPr lang="en-US" altLang="en-US" sz="4400"/>
              <a:t>Recent research</a:t>
            </a:r>
            <a:endParaRPr lang="en-US" altLang="en-US" sz="2400"/>
          </a:p>
          <a:p>
            <a:pPr marL="0" indent="0">
              <a:buFontTx/>
              <a:buNone/>
            </a:pPr>
            <a:r>
              <a:rPr lang="en-US" altLang="en-US" sz="2400"/>
              <a:t>2015-16 - Group &amp; in-depth one-to-one interviews with young Bangladeshi Muslims of their schooling experiences, advocating a more culturally responsive pedagogy. </a:t>
            </a:r>
            <a:endParaRPr lang="en-US" altLang="en-US" sz="4400"/>
          </a:p>
        </p:txBody>
      </p:sp>
      <p:sp>
        <p:nvSpPr>
          <p:cNvPr id="245764" name="Slide Number Placeholder 3">
            <a:extLst>
              <a:ext uri="{FF2B5EF4-FFF2-40B4-BE49-F238E27FC236}">
                <a16:creationId xmlns:a16="http://schemas.microsoft.com/office/drawing/2014/main" id="{62398229-3193-2EAD-38BE-F6314DE9053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8FAD6B88-A494-674B-BBBD-E2DEC128E240}" type="slidenum">
              <a:rPr lang="en-US" altLang="en-US" sz="900"/>
              <a:pPr>
                <a:spcBef>
                  <a:spcPct val="0"/>
                </a:spcBef>
                <a:buClrTx/>
                <a:buFontTx/>
                <a:buNone/>
              </a:pPr>
              <a:t>13</a:t>
            </a:fld>
            <a:endParaRPr lang="en-US" altLang="en-US" sz="1200"/>
          </a:p>
        </p:txBody>
      </p:sp>
      <p:pic>
        <p:nvPicPr>
          <p:cNvPr id="245765" name="Picture 4" descr="C:\Users\STAFF\Desktop\British Islam\Book cover.jpg">
            <a:extLst>
              <a:ext uri="{FF2B5EF4-FFF2-40B4-BE49-F238E27FC236}">
                <a16:creationId xmlns:a16="http://schemas.microsoft.com/office/drawing/2014/main" id="{C7A8B4D2-BE51-9431-6693-EC0E99E9104D}"/>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4738"/>
                                        </p:tgtEl>
                                        <p:attrNameLst>
                                          <p:attrName>style.visibility</p:attrName>
                                        </p:attrNameLst>
                                      </p:cBhvr>
                                      <p:to>
                                        <p:strVal val="visible"/>
                                      </p:to>
                                    </p:set>
                                    <p:anim calcmode="lin" valueType="num">
                                      <p:cBhvr additive="base">
                                        <p:cTn id="7" dur="500" fill="hold"/>
                                        <p:tgtEl>
                                          <p:spTgt spid="244738"/>
                                        </p:tgtEl>
                                        <p:attrNameLst>
                                          <p:attrName>ppt_x</p:attrName>
                                        </p:attrNameLst>
                                      </p:cBhvr>
                                      <p:tavLst>
                                        <p:tav tm="0">
                                          <p:val>
                                            <p:strVal val="#ppt_x"/>
                                          </p:val>
                                        </p:tav>
                                        <p:tav tm="100000">
                                          <p:val>
                                            <p:strVal val="#ppt_x"/>
                                          </p:val>
                                        </p:tav>
                                      </p:tavLst>
                                    </p:anim>
                                    <p:anim calcmode="lin" valueType="num">
                                      <p:cBhvr additive="base">
                                        <p:cTn id="8" dur="500" fill="hold"/>
                                        <p:tgtEl>
                                          <p:spTgt spid="2447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4739">
                                            <p:txEl>
                                              <p:pRg st="0" end="0"/>
                                            </p:txEl>
                                          </p:spTgt>
                                        </p:tgtEl>
                                        <p:attrNameLst>
                                          <p:attrName>style.visibility</p:attrName>
                                        </p:attrNameLst>
                                      </p:cBhvr>
                                      <p:to>
                                        <p:strVal val="visible"/>
                                      </p:to>
                                    </p:set>
                                    <p:anim calcmode="lin" valueType="num">
                                      <p:cBhvr additive="base">
                                        <p:cTn id="13" dur="500" fill="hold"/>
                                        <p:tgtEl>
                                          <p:spTgt spid="24473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473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4739">
                                            <p:txEl>
                                              <p:pRg st="1" end="1"/>
                                            </p:txEl>
                                          </p:spTgt>
                                        </p:tgtEl>
                                        <p:attrNameLst>
                                          <p:attrName>style.visibility</p:attrName>
                                        </p:attrNameLst>
                                      </p:cBhvr>
                                      <p:to>
                                        <p:strVal val="visible"/>
                                      </p:to>
                                    </p:set>
                                    <p:anim calcmode="lin" valueType="num">
                                      <p:cBhvr additive="base">
                                        <p:cTn id="17" dur="500" fill="hold"/>
                                        <p:tgtEl>
                                          <p:spTgt spid="24473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447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4EF2E34-8BDA-57C6-83EC-BB68EC81802E}"/>
              </a:ext>
            </a:extLst>
          </p:cNvPr>
          <p:cNvSpPr>
            <a:spLocks noGrp="1" noChangeArrowheads="1"/>
          </p:cNvSpPr>
          <p:nvPr>
            <p:ph type="title"/>
          </p:nvPr>
        </p:nvSpPr>
        <p:spPr/>
        <p:txBody>
          <a:bodyPr/>
          <a:lstStyle/>
          <a:p>
            <a:endParaRPr lang="en-GB" altLang="en-US"/>
          </a:p>
        </p:txBody>
      </p:sp>
      <p:sp>
        <p:nvSpPr>
          <p:cNvPr id="8195" name="Slide Number Placeholder 3">
            <a:extLst>
              <a:ext uri="{FF2B5EF4-FFF2-40B4-BE49-F238E27FC236}">
                <a16:creationId xmlns:a16="http://schemas.microsoft.com/office/drawing/2014/main" id="{73DCE8E2-35B2-B7E0-4518-877FE1196FF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178ECFEF-721B-2E4F-9128-CB55AB8D0852}" type="slidenum">
              <a:rPr lang="en-US" altLang="en-US" sz="900"/>
              <a:pPr>
                <a:spcBef>
                  <a:spcPct val="0"/>
                </a:spcBef>
                <a:buClrTx/>
                <a:buFontTx/>
                <a:buNone/>
              </a:pPr>
              <a:t>14</a:t>
            </a:fld>
            <a:endParaRPr lang="en-US" altLang="en-US" sz="1200"/>
          </a:p>
        </p:txBody>
      </p:sp>
      <p:pic>
        <p:nvPicPr>
          <p:cNvPr id="8196" name="Picture 2">
            <a:extLst>
              <a:ext uri="{FF2B5EF4-FFF2-40B4-BE49-F238E27FC236}">
                <a16:creationId xmlns:a16="http://schemas.microsoft.com/office/drawing/2014/main" id="{7FE416A6-A888-4306-1D15-261800D951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00563" y="188913"/>
            <a:ext cx="4514850" cy="30241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3">
            <a:extLst>
              <a:ext uri="{FF2B5EF4-FFF2-40B4-BE49-F238E27FC236}">
                <a16:creationId xmlns:a16="http://schemas.microsoft.com/office/drawing/2014/main" id="{50ECD3FE-D6DD-5523-ECA9-F0E1DBB26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3213100"/>
            <a:ext cx="4529137" cy="338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4">
            <a:extLst>
              <a:ext uri="{FF2B5EF4-FFF2-40B4-BE49-F238E27FC236}">
                <a16:creationId xmlns:a16="http://schemas.microsoft.com/office/drawing/2014/main" id="{6F16C8DD-E60B-FD21-20BF-F71415B80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06375"/>
            <a:ext cx="4321175" cy="6246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9EE39C58-DAE5-E5E0-EE2A-BE8613E218A5}"/>
              </a:ext>
            </a:extLst>
          </p:cNvPr>
          <p:cNvSpPr>
            <a:spLocks noGrp="1" noChangeArrowheads="1"/>
          </p:cNvSpPr>
          <p:nvPr>
            <p:ph type="title"/>
          </p:nvPr>
        </p:nvSpPr>
        <p:spPr/>
        <p:txBody>
          <a:bodyPr/>
          <a:lstStyle/>
          <a:p>
            <a:endParaRPr lang="en-GB" altLang="en-US"/>
          </a:p>
        </p:txBody>
      </p:sp>
      <p:sp>
        <p:nvSpPr>
          <p:cNvPr id="9219" name="Content Placeholder 2">
            <a:extLst>
              <a:ext uri="{FF2B5EF4-FFF2-40B4-BE49-F238E27FC236}">
                <a16:creationId xmlns:a16="http://schemas.microsoft.com/office/drawing/2014/main" id="{9607311B-4A73-6278-9667-EB49402DD042}"/>
              </a:ext>
            </a:extLst>
          </p:cNvPr>
          <p:cNvSpPr>
            <a:spLocks noGrp="1" noChangeArrowheads="1"/>
          </p:cNvSpPr>
          <p:nvPr>
            <p:ph idx="1"/>
          </p:nvPr>
        </p:nvSpPr>
        <p:spPr/>
        <p:txBody>
          <a:bodyPr/>
          <a:lstStyle/>
          <a:p>
            <a:endParaRPr lang="en-GB" altLang="en-US"/>
          </a:p>
        </p:txBody>
      </p:sp>
      <p:sp>
        <p:nvSpPr>
          <p:cNvPr id="9220" name="Slide Number Placeholder 3">
            <a:extLst>
              <a:ext uri="{FF2B5EF4-FFF2-40B4-BE49-F238E27FC236}">
                <a16:creationId xmlns:a16="http://schemas.microsoft.com/office/drawing/2014/main" id="{D16138B7-78F7-0EC4-3676-1BBCC4EE9BB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83E6D263-19A1-8643-B4A1-A0D526CAD222}" type="slidenum">
              <a:rPr lang="en-US" altLang="en-US" sz="900">
                <a:solidFill>
                  <a:srgbClr val="000000"/>
                </a:solidFill>
              </a:rPr>
              <a:pPr>
                <a:spcBef>
                  <a:spcPct val="0"/>
                </a:spcBef>
                <a:buClrTx/>
                <a:buFontTx/>
                <a:buNone/>
              </a:pPr>
              <a:t>15</a:t>
            </a:fld>
            <a:endParaRPr lang="en-US" altLang="en-US" sz="1200">
              <a:solidFill>
                <a:srgbClr val="000000"/>
              </a:solidFill>
            </a:endParaRPr>
          </a:p>
        </p:txBody>
      </p:sp>
      <p:pic>
        <p:nvPicPr>
          <p:cNvPr id="9221" name="Picture 2" descr="C:\Users\TEST\Downloads\IMG-20171004-WA0001.jpg">
            <a:extLst>
              <a:ext uri="{FF2B5EF4-FFF2-40B4-BE49-F238E27FC236}">
                <a16:creationId xmlns:a16="http://schemas.microsoft.com/office/drawing/2014/main" id="{D3E935BB-9875-3DC0-D902-FC82FEBE49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33375"/>
            <a:ext cx="8352928" cy="611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160FD813-CC81-7C8B-5846-6FF90DCFCF71}"/>
              </a:ext>
            </a:extLst>
          </p:cNvPr>
          <p:cNvSpPr>
            <a:spLocks noGrp="1" noChangeArrowheads="1"/>
          </p:cNvSpPr>
          <p:nvPr>
            <p:ph type="title"/>
          </p:nvPr>
        </p:nvSpPr>
        <p:spPr/>
        <p:txBody>
          <a:bodyPr/>
          <a:lstStyle/>
          <a:p>
            <a:endParaRPr lang="en-GB" altLang="en-US"/>
          </a:p>
        </p:txBody>
      </p:sp>
      <p:sp>
        <p:nvSpPr>
          <p:cNvPr id="11267" name="Content Placeholder 2">
            <a:extLst>
              <a:ext uri="{FF2B5EF4-FFF2-40B4-BE49-F238E27FC236}">
                <a16:creationId xmlns:a16="http://schemas.microsoft.com/office/drawing/2014/main" id="{EFA04033-0E31-38E7-FA00-8EED288EA671}"/>
              </a:ext>
            </a:extLst>
          </p:cNvPr>
          <p:cNvSpPr>
            <a:spLocks noGrp="1" noChangeArrowheads="1"/>
          </p:cNvSpPr>
          <p:nvPr>
            <p:ph idx="1"/>
          </p:nvPr>
        </p:nvSpPr>
        <p:spPr>
          <a:xfrm>
            <a:off x="685800" y="620713"/>
            <a:ext cx="7772400" cy="5475287"/>
          </a:xfrm>
        </p:spPr>
        <p:txBody>
          <a:bodyPr/>
          <a:lstStyle/>
          <a:p>
            <a:pPr marL="0" indent="0">
              <a:buFontTx/>
              <a:buNone/>
            </a:pPr>
            <a:r>
              <a:rPr lang="en-GB" altLang="en-US" sz="4800"/>
              <a:t>‘The Bengali people are so backwards and the Bengali language is useless. What is the point of speaking it? My first words were ‘mum’ and ‘dad’ and not </a:t>
            </a:r>
            <a:r>
              <a:rPr lang="en-GB" altLang="en-US" sz="4800" i="1"/>
              <a:t>‘amma’ </a:t>
            </a:r>
            <a:r>
              <a:rPr lang="en-GB" altLang="en-US" sz="4800"/>
              <a:t>and </a:t>
            </a:r>
            <a:r>
              <a:rPr lang="en-GB" altLang="en-US" sz="4800" i="1"/>
              <a:t>‘abba’. </a:t>
            </a:r>
            <a:r>
              <a:rPr lang="en-GB" altLang="en-US" sz="4800"/>
              <a:t>I prefer English’</a:t>
            </a:r>
          </a:p>
          <a:p>
            <a:pPr marL="0" indent="0">
              <a:buFontTx/>
              <a:buNone/>
            </a:pPr>
            <a:r>
              <a:rPr lang="en-GB" altLang="en-US" sz="3200"/>
              <a:t>(Taiba, aged 17)</a:t>
            </a:r>
          </a:p>
        </p:txBody>
      </p:sp>
      <p:sp>
        <p:nvSpPr>
          <p:cNvPr id="11268" name="Slide Number Placeholder 3">
            <a:extLst>
              <a:ext uri="{FF2B5EF4-FFF2-40B4-BE49-F238E27FC236}">
                <a16:creationId xmlns:a16="http://schemas.microsoft.com/office/drawing/2014/main" id="{86E54429-7597-51B8-9996-B6034F17F22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4A4637D6-197F-184F-8DE2-3A01AAABB0A3}" type="slidenum">
              <a:rPr lang="en-US" altLang="en-US" sz="900"/>
              <a:pPr>
                <a:spcBef>
                  <a:spcPct val="0"/>
                </a:spcBef>
                <a:buClrTx/>
                <a:buFontTx/>
                <a:buNone/>
              </a:pPr>
              <a:t>16</a:t>
            </a:fld>
            <a:endParaRPr lang="en-US" altLang="en-US" sz="12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3A5DD-3F0F-4877-4D15-BA224F7AFE9E}"/>
              </a:ext>
            </a:extLst>
          </p:cNvPr>
          <p:cNvSpPr>
            <a:spLocks noGrp="1"/>
          </p:cNvSpPr>
          <p:nvPr>
            <p:ph type="title"/>
          </p:nvPr>
        </p:nvSpPr>
        <p:spPr>
          <a:xfrm>
            <a:off x="685800" y="116632"/>
            <a:ext cx="7772400" cy="936104"/>
          </a:xfrm>
        </p:spPr>
        <p:txBody>
          <a:bodyPr>
            <a:normAutofit fontScale="90000"/>
          </a:bodyPr>
          <a:lstStyle/>
          <a:p>
            <a:pPr>
              <a:defRPr/>
            </a:pPr>
            <a:r>
              <a:rPr lang="en-US" b="1" dirty="0"/>
              <a:t>Overlapping stories</a:t>
            </a:r>
          </a:p>
        </p:txBody>
      </p:sp>
      <p:sp>
        <p:nvSpPr>
          <p:cNvPr id="3" name="Content Placeholder 2">
            <a:extLst>
              <a:ext uri="{FF2B5EF4-FFF2-40B4-BE49-F238E27FC236}">
                <a16:creationId xmlns:a16="http://schemas.microsoft.com/office/drawing/2014/main" id="{D38579CF-40FE-6853-508F-C0B1DFCE9F65}"/>
              </a:ext>
            </a:extLst>
          </p:cNvPr>
          <p:cNvSpPr>
            <a:spLocks noGrp="1"/>
          </p:cNvSpPr>
          <p:nvPr>
            <p:ph idx="1"/>
          </p:nvPr>
        </p:nvSpPr>
        <p:spPr>
          <a:xfrm>
            <a:off x="107504" y="1196752"/>
            <a:ext cx="8856984" cy="5544616"/>
          </a:xfrm>
        </p:spPr>
        <p:txBody>
          <a:bodyPr>
            <a:normAutofit fontScale="92500" lnSpcReduction="10000"/>
          </a:bodyPr>
          <a:lstStyle/>
          <a:p>
            <a:pPr marL="0" indent="0">
              <a:buFontTx/>
              <a:buNone/>
              <a:defRPr/>
            </a:pPr>
            <a:r>
              <a:rPr lang="en-US" dirty="0">
                <a:latin typeface="Arial"/>
                <a:cs typeface="Arial"/>
              </a:rPr>
              <a:t>Dislocation</a:t>
            </a:r>
            <a:r>
              <a:rPr lang="en-US" dirty="0"/>
              <a:t>, </a:t>
            </a:r>
            <a:r>
              <a:rPr lang="en-US" i="1" dirty="0"/>
              <a:t>alienation</a:t>
            </a:r>
            <a:r>
              <a:rPr lang="en-US" dirty="0"/>
              <a:t>, </a:t>
            </a:r>
            <a:r>
              <a:rPr lang="en-US" dirty="0">
                <a:latin typeface="Book Antiqua"/>
                <a:cs typeface="Book Antiqua"/>
              </a:rPr>
              <a:t>exclusion</a:t>
            </a:r>
            <a:r>
              <a:rPr lang="en-US" dirty="0"/>
              <a:t>, </a:t>
            </a:r>
            <a:r>
              <a:rPr lang="en-US" dirty="0">
                <a:latin typeface="Cambria"/>
                <a:cs typeface="Cambria"/>
              </a:rPr>
              <a:t>upheaval,</a:t>
            </a:r>
            <a:r>
              <a:rPr lang="en-US" dirty="0"/>
              <a:t> </a:t>
            </a:r>
            <a:r>
              <a:rPr lang="en-US" dirty="0">
                <a:latin typeface="Courier"/>
                <a:cs typeface="Courier"/>
              </a:rPr>
              <a:t>struggle</a:t>
            </a:r>
            <a:r>
              <a:rPr lang="en-US" dirty="0"/>
              <a:t>, poverty, </a:t>
            </a:r>
            <a:r>
              <a:rPr lang="en-US" i="1" dirty="0"/>
              <a:t>deprivation</a:t>
            </a:r>
            <a:r>
              <a:rPr lang="en-US" dirty="0"/>
              <a:t>, austerity, </a:t>
            </a:r>
            <a:r>
              <a:rPr lang="en-US" dirty="0">
                <a:latin typeface="Times New Roman"/>
                <a:cs typeface="Times New Roman"/>
              </a:rPr>
              <a:t>disengagement</a:t>
            </a:r>
            <a:r>
              <a:rPr lang="en-US" dirty="0"/>
              <a:t>, </a:t>
            </a:r>
            <a:r>
              <a:rPr lang="en-US" dirty="0">
                <a:latin typeface="Lucida Sans"/>
                <a:cs typeface="Lucida Sans"/>
              </a:rPr>
              <a:t>disconnection from language and culture</a:t>
            </a:r>
            <a:r>
              <a:rPr lang="en-US" dirty="0"/>
              <a:t>, </a:t>
            </a:r>
            <a:r>
              <a:rPr lang="en-US" dirty="0">
                <a:latin typeface="Tahoma"/>
                <a:cs typeface="Tahoma"/>
              </a:rPr>
              <a:t>racism</a:t>
            </a:r>
            <a:r>
              <a:rPr lang="en-US" dirty="0"/>
              <a:t>, </a:t>
            </a:r>
            <a:r>
              <a:rPr lang="en-US" i="1" dirty="0"/>
              <a:t>Islamophobia</a:t>
            </a:r>
            <a:r>
              <a:rPr lang="en-US" dirty="0"/>
              <a:t>, </a:t>
            </a:r>
            <a:r>
              <a:rPr lang="en-US" dirty="0">
                <a:latin typeface="Courier"/>
                <a:cs typeface="Courier"/>
              </a:rPr>
              <a:t>the complexity of ‘home’</a:t>
            </a:r>
            <a:r>
              <a:rPr lang="en-US" dirty="0"/>
              <a:t>, </a:t>
            </a:r>
            <a:r>
              <a:rPr lang="en-US" dirty="0">
                <a:latin typeface="Times New Roman"/>
                <a:cs typeface="Times New Roman"/>
              </a:rPr>
              <a:t>the question of ‘Britishness’</a:t>
            </a:r>
            <a:r>
              <a:rPr lang="en-US" dirty="0"/>
              <a:t>, </a:t>
            </a:r>
            <a:r>
              <a:rPr lang="en-US" dirty="0">
                <a:latin typeface="Comic Sans MS"/>
                <a:cs typeface="Comic Sans MS"/>
              </a:rPr>
              <a:t>challenges of integration</a:t>
            </a:r>
            <a:r>
              <a:rPr lang="en-US" dirty="0"/>
              <a:t>, </a:t>
            </a:r>
            <a:r>
              <a:rPr lang="en-US" dirty="0">
                <a:latin typeface="Cambria"/>
                <a:cs typeface="Cambria"/>
              </a:rPr>
              <a:t>the social role of Islam</a:t>
            </a:r>
            <a:r>
              <a:rPr lang="en-US" dirty="0"/>
              <a:t>, </a:t>
            </a:r>
            <a:r>
              <a:rPr lang="en-US" dirty="0">
                <a:latin typeface="Arial"/>
                <a:cs typeface="Arial"/>
              </a:rPr>
              <a:t>the multiple meanings of hija</a:t>
            </a:r>
            <a:r>
              <a:rPr lang="en-US" dirty="0"/>
              <a:t>b, </a:t>
            </a:r>
            <a:r>
              <a:rPr lang="en-US" b="1" dirty="0"/>
              <a:t>non-belonging, questions of identity</a:t>
            </a:r>
          </a:p>
          <a:p>
            <a:pPr>
              <a:defRPr/>
            </a:pP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C9CBC6AD-E3B2-6D55-18E6-9930B9742AB5}"/>
              </a:ext>
            </a:extLst>
          </p:cNvPr>
          <p:cNvSpPr>
            <a:spLocks noGrp="1" noChangeArrowheads="1"/>
          </p:cNvSpPr>
          <p:nvPr>
            <p:ph type="title"/>
          </p:nvPr>
        </p:nvSpPr>
        <p:spPr/>
        <p:txBody>
          <a:bodyPr/>
          <a:lstStyle/>
          <a:p>
            <a:r>
              <a:rPr lang="en-US" altLang="en-US" sz="3200" b="1"/>
              <a:t>Identity crisis of ‘non-belonging’</a:t>
            </a:r>
          </a:p>
        </p:txBody>
      </p:sp>
      <p:pic>
        <p:nvPicPr>
          <p:cNvPr id="13315" name="Content Placeholder 3">
            <a:extLst>
              <a:ext uri="{FF2B5EF4-FFF2-40B4-BE49-F238E27FC236}">
                <a16:creationId xmlns:a16="http://schemas.microsoft.com/office/drawing/2014/main" id="{31F1DA6F-7DDB-788F-42C7-32F11701778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4170" b="4170"/>
          <a:stretch>
            <a:fillRect/>
          </a:stretch>
        </p:blipFill>
        <p:spPr>
          <a:xfrm>
            <a:off x="457200" y="1417638"/>
            <a:ext cx="4078288" cy="1946275"/>
          </a:xfrm>
        </p:spPr>
      </p:pic>
      <p:pic>
        <p:nvPicPr>
          <p:cNvPr id="13316" name="Picture 4">
            <a:extLst>
              <a:ext uri="{FF2B5EF4-FFF2-40B4-BE49-F238E27FC236}">
                <a16:creationId xmlns:a16="http://schemas.microsoft.com/office/drawing/2014/main" id="{34729ADB-AE2C-FB9E-0C76-F30DB7530F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5488" y="1417638"/>
            <a:ext cx="4151312"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6">
            <a:extLst>
              <a:ext uri="{FF2B5EF4-FFF2-40B4-BE49-F238E27FC236}">
                <a16:creationId xmlns:a16="http://schemas.microsoft.com/office/drawing/2014/main" id="{162FD0CF-AC98-50A8-4393-B52E20CB45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8425" y="3381375"/>
            <a:ext cx="2211388"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7">
            <a:extLst>
              <a:ext uri="{FF2B5EF4-FFF2-40B4-BE49-F238E27FC236}">
                <a16:creationId xmlns:a16="http://schemas.microsoft.com/office/drawing/2014/main" id="{A121E4C1-B0C1-595F-6141-D26EBD02E3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381375"/>
            <a:ext cx="2181225"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a:extLst>
              <a:ext uri="{FF2B5EF4-FFF2-40B4-BE49-F238E27FC236}">
                <a16:creationId xmlns:a16="http://schemas.microsoft.com/office/drawing/2014/main" id="{AA558370-7B9D-7667-321D-1E8D1DC6B7A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49813" y="3381375"/>
            <a:ext cx="3836987"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2FEDD4DC-F2B0-146A-9DDF-3EC342E578EC}"/>
              </a:ext>
            </a:extLst>
          </p:cNvPr>
          <p:cNvSpPr>
            <a:spLocks noGrp="1"/>
          </p:cNvSpPr>
          <p:nvPr>
            <p:ph type="title"/>
          </p:nvPr>
        </p:nvSpPr>
        <p:spPr/>
        <p:txBody>
          <a:bodyPr/>
          <a:lstStyle/>
          <a:p>
            <a:pPr eaLnBrk="1" fontAlgn="auto" hangingPunct="1">
              <a:spcAft>
                <a:spcPts val="0"/>
              </a:spcAft>
              <a:defRPr/>
            </a:pPr>
            <a:r>
              <a:rPr lang="en-US" sz="3200" b="1" dirty="0">
                <a:latin typeface="Calibri" charset="0"/>
                <a:ea typeface="+mj-ea"/>
                <a:cs typeface="+mj-cs"/>
              </a:rPr>
              <a:t>A Question of Identity is situational…</a:t>
            </a:r>
            <a:br>
              <a:rPr lang="en-US" sz="3200" b="1" dirty="0">
                <a:latin typeface="Calibri" charset="0"/>
                <a:ea typeface="+mj-ea"/>
                <a:cs typeface="+mj-cs"/>
              </a:rPr>
            </a:br>
            <a:r>
              <a:rPr lang="en-US" sz="3200" b="1" dirty="0">
                <a:latin typeface="Calibri" charset="0"/>
                <a:ea typeface="+mj-ea"/>
                <a:cs typeface="+mj-cs"/>
              </a:rPr>
              <a:t>Who Am I ? </a:t>
            </a:r>
            <a:r>
              <a:rPr lang="en-US" sz="3200" b="1" i="1" dirty="0">
                <a:latin typeface="Calibri" charset="0"/>
                <a:ea typeface="+mj-ea"/>
                <a:cs typeface="+mj-cs"/>
              </a:rPr>
              <a:t>British, Bangladeshi or Muslim ?</a:t>
            </a:r>
            <a:endParaRPr lang="en-US" sz="3200" b="1" dirty="0">
              <a:latin typeface="Calibri" charset="0"/>
              <a:ea typeface="+mj-ea"/>
              <a:cs typeface="+mj-cs"/>
            </a:endParaRPr>
          </a:p>
        </p:txBody>
      </p:sp>
      <p:sp>
        <p:nvSpPr>
          <p:cNvPr id="3" name="Content Placeholder 2">
            <a:extLst>
              <a:ext uri="{FF2B5EF4-FFF2-40B4-BE49-F238E27FC236}">
                <a16:creationId xmlns:a16="http://schemas.microsoft.com/office/drawing/2014/main" id="{27246640-7B11-7EFD-9FB5-48638FCA209B}"/>
              </a:ext>
            </a:extLst>
          </p:cNvPr>
          <p:cNvSpPr>
            <a:spLocks noGrp="1" noChangeArrowheads="1"/>
          </p:cNvSpPr>
          <p:nvPr>
            <p:ph idx="1"/>
          </p:nvPr>
        </p:nvSpPr>
        <p:spPr>
          <a:xfrm>
            <a:off x="323528" y="1752600"/>
            <a:ext cx="8640960" cy="4844752"/>
          </a:xfrm>
        </p:spPr>
        <p:txBody>
          <a:bodyPr/>
          <a:lstStyle/>
          <a:p>
            <a:pPr marL="0" indent="0" eaLnBrk="1" hangingPunct="1">
              <a:lnSpc>
                <a:spcPct val="90000"/>
              </a:lnSpc>
              <a:buFontTx/>
              <a:buNone/>
            </a:pPr>
            <a:r>
              <a:rPr lang="en-GB" altLang="en-US" sz="3200" i="1" dirty="0"/>
              <a:t>“Sometimes I am a proper Muslim. Like during Ramadan when I am fasting. Sometimes I am Bengali like when I go round my aunties with my family and we have to dress up and eat lots of food. Err, and sometimes I am British when I am out with my mates going out for a meal or to the pictures” </a:t>
            </a:r>
            <a:r>
              <a:rPr lang="en-GB" altLang="en-US" sz="3200" dirty="0"/>
              <a:t>(</a:t>
            </a:r>
            <a:r>
              <a:rPr lang="en-GB" altLang="en-US" sz="3200" dirty="0" err="1"/>
              <a:t>Zeyba</a:t>
            </a:r>
            <a:r>
              <a:rPr lang="en-GB" altLang="en-US" sz="3200" dirty="0"/>
              <a:t>, aged 15)</a:t>
            </a:r>
          </a:p>
          <a:p>
            <a:pPr marL="0" indent="0" eaLnBrk="1" hangingPunct="1">
              <a:lnSpc>
                <a:spcPct val="90000"/>
              </a:lnSpc>
              <a:buFontTx/>
              <a:buNone/>
            </a:pPr>
            <a:endParaRPr lang="en-GB" altLang="en-US" sz="2400" i="1" dirty="0"/>
          </a:p>
          <a:p>
            <a:pPr marL="0" indent="0" eaLnBrk="1" hangingPunct="1">
              <a:lnSpc>
                <a:spcPct val="90000"/>
              </a:lnSpc>
              <a:buFontTx/>
              <a:buNone/>
            </a:pPr>
            <a:endParaRPr lang="en-GB" altLang="en-US" sz="2400" i="1" dirty="0"/>
          </a:p>
          <a:p>
            <a:pPr marL="0" indent="0" eaLnBrk="1" hangingPunct="1">
              <a:lnSpc>
                <a:spcPct val="90000"/>
              </a:lnSpc>
              <a:buFontTx/>
              <a:buNone/>
            </a:pPr>
            <a:endParaRPr lang="en-GB" altLang="en-US" sz="2400" i="1" dirty="0"/>
          </a:p>
          <a:p>
            <a:pPr marL="0" indent="0" eaLnBrk="1" hangingPunct="1">
              <a:lnSpc>
                <a:spcPct val="90000"/>
              </a:lnSpc>
              <a:buFontTx/>
              <a:buNone/>
            </a:pPr>
            <a:r>
              <a:rPr lang="en-GB" altLang="en-US" sz="2400" i="1" dirty="0"/>
              <a:t> </a:t>
            </a:r>
            <a:endParaRPr lang="en-GB" altLang="en-US" sz="2400" dirty="0"/>
          </a:p>
          <a:p>
            <a:pPr marL="0" indent="0" eaLnBrk="1" hangingPunct="1">
              <a:lnSpc>
                <a:spcPct val="90000"/>
              </a:lnSpc>
              <a:buFontTx/>
              <a:buNone/>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44C8EF8-FE2D-1480-467A-6CA03261B1B2}"/>
              </a:ext>
            </a:extLst>
          </p:cNvPr>
          <p:cNvSpPr>
            <a:spLocks noGrp="1" noChangeArrowheads="1"/>
          </p:cNvSpPr>
          <p:nvPr>
            <p:ph type="title"/>
          </p:nvPr>
        </p:nvSpPr>
        <p:spPr/>
        <p:txBody>
          <a:bodyPr/>
          <a:lstStyle/>
          <a:p>
            <a:endParaRPr lang="en-US" altLang="en-US"/>
          </a:p>
        </p:txBody>
      </p:sp>
      <p:sp>
        <p:nvSpPr>
          <p:cNvPr id="10243" name="Content Placeholder 2">
            <a:extLst>
              <a:ext uri="{FF2B5EF4-FFF2-40B4-BE49-F238E27FC236}">
                <a16:creationId xmlns:a16="http://schemas.microsoft.com/office/drawing/2014/main" id="{391ECE88-4091-8457-F6BF-521A233B3101}"/>
              </a:ext>
            </a:extLst>
          </p:cNvPr>
          <p:cNvSpPr>
            <a:spLocks noGrp="1" noChangeArrowheads="1"/>
          </p:cNvSpPr>
          <p:nvPr>
            <p:ph idx="1"/>
          </p:nvPr>
        </p:nvSpPr>
        <p:spPr/>
        <p:txBody>
          <a:bodyPr/>
          <a:lstStyle/>
          <a:p>
            <a:endParaRPr lang="en-US" altLang="en-US"/>
          </a:p>
        </p:txBody>
      </p:sp>
      <p:pic>
        <p:nvPicPr>
          <p:cNvPr id="10244" name="Picture 3">
            <a:extLst>
              <a:ext uri="{FF2B5EF4-FFF2-40B4-BE49-F238E27FC236}">
                <a16:creationId xmlns:a16="http://schemas.microsoft.com/office/drawing/2014/main" id="{B0799B39-867D-BEDC-9E40-D60E47264A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74638"/>
            <a:ext cx="8229600"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46BC7439-8386-E0C6-0D84-22844E3745A8}"/>
              </a:ext>
            </a:extLst>
          </p:cNvPr>
          <p:cNvSpPr>
            <a:spLocks noGrp="1"/>
          </p:cNvSpPr>
          <p:nvPr>
            <p:ph type="title"/>
          </p:nvPr>
        </p:nvSpPr>
        <p:spPr/>
        <p:txBody>
          <a:bodyPr/>
          <a:lstStyle/>
          <a:p>
            <a:pPr eaLnBrk="1" fontAlgn="auto" hangingPunct="1">
              <a:spcAft>
                <a:spcPts val="0"/>
              </a:spcAft>
              <a:defRPr/>
            </a:pPr>
            <a:r>
              <a:rPr lang="en-US" sz="4800" b="1" dirty="0">
                <a:latin typeface="Calibri" charset="0"/>
                <a:ea typeface="+mj-ea"/>
                <a:cs typeface="+mj-cs"/>
              </a:rPr>
              <a:t>The complexity of Britishness</a:t>
            </a:r>
          </a:p>
        </p:txBody>
      </p:sp>
      <p:sp>
        <p:nvSpPr>
          <p:cNvPr id="3" name="Content Placeholder 2">
            <a:extLst>
              <a:ext uri="{FF2B5EF4-FFF2-40B4-BE49-F238E27FC236}">
                <a16:creationId xmlns:a16="http://schemas.microsoft.com/office/drawing/2014/main" id="{B916BC93-41E7-764B-091F-B3F3D70EDDD1}"/>
              </a:ext>
            </a:extLst>
          </p:cNvPr>
          <p:cNvSpPr>
            <a:spLocks noGrp="1"/>
          </p:cNvSpPr>
          <p:nvPr>
            <p:ph idx="1"/>
          </p:nvPr>
        </p:nvSpPr>
        <p:spPr>
          <a:xfrm>
            <a:off x="251520" y="1628800"/>
            <a:ext cx="8712968" cy="4896544"/>
          </a:xfrm>
        </p:spPr>
        <p:txBody>
          <a:bodyPr>
            <a:normAutofit/>
          </a:bodyPr>
          <a:lstStyle/>
          <a:p>
            <a:pPr marL="0" indent="0" eaLnBrk="1" hangingPunct="1">
              <a:buFont typeface="Arial" pitchFamily="34" charset="0"/>
              <a:buNone/>
              <a:defRPr/>
            </a:pPr>
            <a:r>
              <a:rPr lang="en-GB" altLang="en-US" sz="2800" i="1" dirty="0"/>
              <a:t>“I have a right to be British. I was born and raised here. No one can take that right away from me” </a:t>
            </a:r>
            <a:r>
              <a:rPr lang="en-GB" altLang="en-US" sz="2800" dirty="0"/>
              <a:t>(Saeed, aged 19)</a:t>
            </a:r>
          </a:p>
          <a:p>
            <a:pPr marL="0" indent="0" eaLnBrk="1" hangingPunct="1">
              <a:defRPr/>
            </a:pPr>
            <a:endParaRPr lang="en-GB" altLang="en-US" sz="2800" dirty="0"/>
          </a:p>
          <a:p>
            <a:pPr marL="0" indent="0" eaLnBrk="1" hangingPunct="1">
              <a:buFont typeface="Arial" pitchFamily="34" charset="0"/>
              <a:buNone/>
              <a:defRPr/>
            </a:pPr>
            <a:r>
              <a:rPr lang="en-GB" altLang="en-US" sz="2800" i="1" dirty="0"/>
              <a:t>“As Bangladeshi Muslims, we are different to most British white people. But we can be different and also be British at the same time” </a:t>
            </a:r>
            <a:r>
              <a:rPr lang="en-GB" altLang="en-US" sz="2800" dirty="0"/>
              <a:t>(Taiba, aged 17)</a:t>
            </a:r>
          </a:p>
          <a:p>
            <a:pPr marL="0" indent="0" eaLnBrk="1" hangingPunct="1">
              <a:defRPr/>
            </a:pPr>
            <a:endParaRPr lang="en-GB" altLang="en-US" sz="2800" dirty="0"/>
          </a:p>
          <a:p>
            <a:pPr marL="0" indent="0" eaLnBrk="1" hangingPunct="1">
              <a:buFont typeface="Arial" pitchFamily="34" charset="0"/>
              <a:buNone/>
              <a:defRPr/>
            </a:pPr>
            <a:r>
              <a:rPr lang="en-US" altLang="en-US" sz="2800" i="1" dirty="0"/>
              <a:t>“I cannot be British because I am not white” </a:t>
            </a:r>
            <a:r>
              <a:rPr lang="en-US" altLang="en-US" sz="2800" dirty="0"/>
              <a:t>(Leila, aged 18)</a:t>
            </a:r>
            <a:endParaRPr lang="en-GB" altLang="en-US" sz="2800" i="1" dirty="0"/>
          </a:p>
          <a:p>
            <a:pPr marL="0" indent="0" eaLnBrk="1" hangingPunct="1">
              <a:defRPr/>
            </a:pPr>
            <a:endParaRPr lang="en-GB" altLang="en-US" sz="2800" dirty="0"/>
          </a:p>
          <a:p>
            <a:pPr marL="0" indent="0" eaLnBrk="1" hangingPunct="1">
              <a:buFont typeface="Arial" pitchFamily="34" charset="0"/>
              <a:buNone/>
              <a:defRPr/>
            </a:pPr>
            <a:endParaRPr lang="en-US"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0AC2D3DC-9A95-1F3A-A068-0202550EEB95}"/>
              </a:ext>
            </a:extLst>
          </p:cNvPr>
          <p:cNvSpPr>
            <a:spLocks noGrp="1" noChangeArrowheads="1"/>
          </p:cNvSpPr>
          <p:nvPr>
            <p:ph type="title"/>
          </p:nvPr>
        </p:nvSpPr>
        <p:spPr>
          <a:xfrm>
            <a:off x="685800" y="188640"/>
            <a:ext cx="7772400" cy="1080120"/>
          </a:xfrm>
        </p:spPr>
        <p:txBody>
          <a:bodyPr/>
          <a:lstStyle/>
          <a:p>
            <a:pPr eaLnBrk="1" hangingPunct="1"/>
            <a:r>
              <a:rPr lang="en-US" altLang="en-US" b="1" dirty="0">
                <a:latin typeface="Calibri" panose="020F0502020204030204" pitchFamily="34" charset="0"/>
              </a:rPr>
              <a:t>Where is ‘home’ ?</a:t>
            </a:r>
          </a:p>
        </p:txBody>
      </p:sp>
      <p:sp>
        <p:nvSpPr>
          <p:cNvPr id="3" name="Content Placeholder 2">
            <a:extLst>
              <a:ext uri="{FF2B5EF4-FFF2-40B4-BE49-F238E27FC236}">
                <a16:creationId xmlns:a16="http://schemas.microsoft.com/office/drawing/2014/main" id="{559EB093-624B-6055-BA6A-6776C5D879E0}"/>
              </a:ext>
            </a:extLst>
          </p:cNvPr>
          <p:cNvSpPr>
            <a:spLocks noGrp="1" noChangeArrowheads="1"/>
          </p:cNvSpPr>
          <p:nvPr>
            <p:ph idx="1"/>
          </p:nvPr>
        </p:nvSpPr>
        <p:spPr>
          <a:xfrm>
            <a:off x="107504" y="1196752"/>
            <a:ext cx="8928992" cy="5472608"/>
          </a:xfrm>
        </p:spPr>
        <p:txBody>
          <a:bodyPr/>
          <a:lstStyle/>
          <a:p>
            <a:pPr marL="0" indent="0" eaLnBrk="1" hangingPunct="1">
              <a:buFontTx/>
              <a:buNone/>
            </a:pPr>
            <a:r>
              <a:rPr lang="en-GB" altLang="en-US" sz="2400" i="1" dirty="0"/>
              <a:t>“I didn’t enjoy my visit to Bangladesh. I was sick and did not enjoy the hot weather. I missed my mates in London. My family always talk of Bangladesh as ‘home’. My visit to Bangladesh made me realise that home for me was East London” </a:t>
            </a:r>
            <a:r>
              <a:rPr lang="en-GB" altLang="en-US" sz="2400" dirty="0"/>
              <a:t>(Saeed, aged 19)</a:t>
            </a:r>
          </a:p>
          <a:p>
            <a:pPr marL="0" indent="0" eaLnBrk="1" hangingPunct="1">
              <a:buFontTx/>
              <a:buNone/>
            </a:pPr>
            <a:r>
              <a:rPr lang="en-GB" altLang="en-US" sz="2400" dirty="0"/>
              <a:t> </a:t>
            </a:r>
          </a:p>
          <a:p>
            <a:pPr marL="0" indent="0" eaLnBrk="1" hangingPunct="1">
              <a:buFontTx/>
              <a:buNone/>
            </a:pPr>
            <a:r>
              <a:rPr lang="en-GB" altLang="en-US" sz="2400" i="1" dirty="0"/>
              <a:t>“I don’t think that I would be able to adapt to the Bangladeshi way of life. Life is very different over there. The food, weather, drainage, culture, clothes, transport, electricity, and too much poverty. I know how lucky I am. I am happy that they [grandparents] came here…” </a:t>
            </a:r>
            <a:r>
              <a:rPr lang="en-GB" altLang="en-US" sz="2400" dirty="0"/>
              <a:t>(</a:t>
            </a:r>
            <a:r>
              <a:rPr lang="en-GB" altLang="en-US" sz="2400" dirty="0" err="1"/>
              <a:t>Sanjida</a:t>
            </a:r>
            <a:r>
              <a:rPr lang="en-GB" altLang="en-US" sz="2400" dirty="0"/>
              <a:t>, aged 16)</a:t>
            </a:r>
          </a:p>
          <a:p>
            <a:pPr marL="0" indent="0" eaLnBrk="1" hangingPunct="1">
              <a:buFontTx/>
              <a:buNone/>
            </a:pPr>
            <a:endParaRPr lang="en-GB" altLang="en-US" sz="2400" dirty="0"/>
          </a:p>
          <a:p>
            <a:pPr marL="0" indent="0" eaLnBrk="1" hangingPunct="1">
              <a:buFontTx/>
              <a:buNone/>
            </a:pPr>
            <a:r>
              <a:rPr lang="en-GB" altLang="en-US" sz="2400" i="1" dirty="0"/>
              <a:t>“I hate going to Bangladesh. London is my home” </a:t>
            </a:r>
            <a:r>
              <a:rPr lang="en-GB" altLang="en-US" sz="2400" dirty="0"/>
              <a:t>(</a:t>
            </a:r>
            <a:r>
              <a:rPr lang="en-GB" altLang="en-US" sz="2400" dirty="0" err="1"/>
              <a:t>Zeyba</a:t>
            </a:r>
            <a:r>
              <a:rPr lang="en-GB" altLang="en-US" sz="2400" dirty="0"/>
              <a:t>, aged 15)</a:t>
            </a:r>
          </a:p>
          <a:p>
            <a:pPr marL="0" indent="0" eaLnBrk="1" hangingPunct="1">
              <a:buFontTx/>
              <a:buNone/>
            </a:pPr>
            <a:endParaRPr lang="en-GB" altLang="en-US" sz="2400" dirty="0"/>
          </a:p>
          <a:p>
            <a:pPr marL="0" indent="0" eaLnBrk="1" hangingPunct="1">
              <a:buFontTx/>
              <a:buNone/>
            </a:pPr>
            <a:endParaRPr lang="en-US"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F9DE09C8-E938-B008-273D-E7E01DF4C57F}"/>
              </a:ext>
            </a:extLst>
          </p:cNvPr>
          <p:cNvSpPr>
            <a:spLocks noGrp="1" noChangeArrowheads="1"/>
          </p:cNvSpPr>
          <p:nvPr>
            <p:ph type="title"/>
          </p:nvPr>
        </p:nvSpPr>
        <p:spPr>
          <a:xfrm>
            <a:off x="685800" y="0"/>
            <a:ext cx="7772400" cy="908720"/>
          </a:xfrm>
        </p:spPr>
        <p:txBody>
          <a:bodyPr/>
          <a:lstStyle/>
          <a:p>
            <a:pPr eaLnBrk="1" hangingPunct="1"/>
            <a:r>
              <a:rPr lang="en-US" altLang="en-US" sz="5400" b="1" dirty="0">
                <a:latin typeface="Calibri" panose="020F0502020204030204" pitchFamily="34" charset="0"/>
              </a:rPr>
              <a:t>The Complexity of ‘home’ </a:t>
            </a:r>
          </a:p>
        </p:txBody>
      </p:sp>
      <p:sp>
        <p:nvSpPr>
          <p:cNvPr id="3" name="Content Placeholder 2">
            <a:extLst>
              <a:ext uri="{FF2B5EF4-FFF2-40B4-BE49-F238E27FC236}">
                <a16:creationId xmlns:a16="http://schemas.microsoft.com/office/drawing/2014/main" id="{AE3A8C8B-D5FC-F48C-C789-588CC25589EF}"/>
              </a:ext>
            </a:extLst>
          </p:cNvPr>
          <p:cNvSpPr>
            <a:spLocks noGrp="1"/>
          </p:cNvSpPr>
          <p:nvPr>
            <p:ph idx="1"/>
          </p:nvPr>
        </p:nvSpPr>
        <p:spPr>
          <a:xfrm>
            <a:off x="107504" y="908720"/>
            <a:ext cx="8928992" cy="5760640"/>
          </a:xfrm>
        </p:spPr>
        <p:txBody>
          <a:bodyPr>
            <a:normAutofit fontScale="92500" lnSpcReduction="10000"/>
          </a:bodyPr>
          <a:lstStyle/>
          <a:p>
            <a:pPr marL="0" indent="0" eaLnBrk="1" hangingPunct="1">
              <a:lnSpc>
                <a:spcPct val="90000"/>
              </a:lnSpc>
              <a:buFont typeface="Arial" pitchFamily="34" charset="0"/>
              <a:buNone/>
              <a:defRPr/>
            </a:pPr>
            <a:r>
              <a:rPr lang="en-US" altLang="en-US" sz="2400" b="1" dirty="0"/>
              <a:t>However, </a:t>
            </a:r>
            <a:r>
              <a:rPr lang="en-US" altLang="en-US" sz="2400" dirty="0"/>
              <a:t>‘home’ was a complex and painful concept in that:</a:t>
            </a:r>
          </a:p>
          <a:p>
            <a:pPr marL="0" indent="0" eaLnBrk="1" hangingPunct="1">
              <a:lnSpc>
                <a:spcPct val="90000"/>
              </a:lnSpc>
              <a:buFont typeface="Arial" pitchFamily="34" charset="0"/>
              <a:buNone/>
              <a:defRPr/>
            </a:pPr>
            <a:endParaRPr lang="en-US" altLang="en-US" sz="2400" dirty="0"/>
          </a:p>
          <a:p>
            <a:pPr marL="0" indent="0" eaLnBrk="1" hangingPunct="1">
              <a:lnSpc>
                <a:spcPct val="90000"/>
              </a:lnSpc>
              <a:buFont typeface="Arial" pitchFamily="34" charset="0"/>
              <a:buNone/>
              <a:defRPr/>
            </a:pPr>
            <a:r>
              <a:rPr lang="en-GB" altLang="en-US" sz="2400" i="1" dirty="0"/>
              <a:t>“No matter how much </a:t>
            </a:r>
            <a:r>
              <a:rPr lang="en-US" altLang="en-US" sz="2400" i="1" dirty="0"/>
              <a:t>I</a:t>
            </a:r>
            <a:r>
              <a:rPr lang="en-GB" altLang="en-US" sz="2400" i="1" dirty="0"/>
              <a:t> consider myself as British</a:t>
            </a:r>
            <a:r>
              <a:rPr lang="en-GB" altLang="en-US" sz="2400" b="1" i="1" dirty="0"/>
              <a:t>, they</a:t>
            </a:r>
            <a:r>
              <a:rPr lang="en-GB" altLang="en-US" sz="2400" i="1" dirty="0"/>
              <a:t>, will never consider me as such because </a:t>
            </a:r>
            <a:r>
              <a:rPr lang="en-US" altLang="en-US" sz="2400" i="1" dirty="0"/>
              <a:t>I</a:t>
            </a:r>
            <a:r>
              <a:rPr lang="en-GB" altLang="en-US" sz="2400" i="1" dirty="0"/>
              <a:t> have a different skin colour and a beard</a:t>
            </a:r>
            <a:r>
              <a:rPr lang="en-US" altLang="en-US" sz="2400" i="1" dirty="0"/>
              <a:t>… it’s just the way they ‘look’ at me” </a:t>
            </a:r>
            <a:r>
              <a:rPr lang="en-US" altLang="en-US" sz="2400" dirty="0"/>
              <a:t>(Shahin, aged 20)</a:t>
            </a:r>
          </a:p>
          <a:p>
            <a:pPr marL="0" indent="0" eaLnBrk="1" hangingPunct="1">
              <a:lnSpc>
                <a:spcPct val="90000"/>
              </a:lnSpc>
              <a:buFont typeface="Arial" pitchFamily="34" charset="0"/>
              <a:buNone/>
              <a:defRPr/>
            </a:pPr>
            <a:endParaRPr lang="en-US" altLang="en-US" sz="2400" dirty="0"/>
          </a:p>
          <a:p>
            <a:pPr marL="0" indent="0" eaLnBrk="1" hangingPunct="1">
              <a:lnSpc>
                <a:spcPct val="90000"/>
              </a:lnSpc>
              <a:buFont typeface="Arial" pitchFamily="34" charset="0"/>
              <a:buNone/>
              <a:defRPr/>
            </a:pPr>
            <a:r>
              <a:rPr lang="en-GB" altLang="en-US" sz="2400" i="1" dirty="0"/>
              <a:t>“I really wanted to have white skin. I was scared. I hated being black or brown or whatever else. I wanted to be white just so I wouldn’t hear things as ‘go back to your own country, you don’t belong here’”  </a:t>
            </a:r>
            <a:r>
              <a:rPr lang="en-GB" altLang="en-US" sz="2400" dirty="0"/>
              <a:t>(</a:t>
            </a:r>
            <a:r>
              <a:rPr lang="en-GB" altLang="en-US" sz="2400" dirty="0" err="1"/>
              <a:t>Sanjida</a:t>
            </a:r>
            <a:r>
              <a:rPr lang="en-GB" altLang="en-US" sz="2400" dirty="0"/>
              <a:t>, aged 16)</a:t>
            </a:r>
          </a:p>
          <a:p>
            <a:pPr marL="0" indent="0" eaLnBrk="1" hangingPunct="1">
              <a:lnSpc>
                <a:spcPct val="90000"/>
              </a:lnSpc>
              <a:buFont typeface="Arial" pitchFamily="34" charset="0"/>
              <a:buNone/>
              <a:defRPr/>
            </a:pPr>
            <a:endParaRPr lang="en-GB" altLang="en-US" sz="2400" dirty="0"/>
          </a:p>
          <a:p>
            <a:pPr marL="0" indent="0" eaLnBrk="1" hangingPunct="1">
              <a:lnSpc>
                <a:spcPct val="90000"/>
              </a:lnSpc>
              <a:buFont typeface="Arial" pitchFamily="34" charset="0"/>
              <a:buNone/>
              <a:defRPr/>
            </a:pPr>
            <a:r>
              <a:rPr lang="en-GB" altLang="en-US" sz="2400" i="1" dirty="0"/>
              <a:t>“we would constantly hear things as ‘go back to your own country, you don</a:t>
            </a:r>
            <a:r>
              <a:rPr lang="fr-FR" altLang="en-US" sz="2400" i="1" dirty="0"/>
              <a:t>’</a:t>
            </a:r>
            <a:r>
              <a:rPr lang="en-GB" altLang="ja-JP" sz="2400" i="1" dirty="0">
                <a:ea typeface="MS Mincho" pitchFamily="49" charset="-128"/>
              </a:rPr>
              <a:t>t belong here</a:t>
            </a:r>
            <a:r>
              <a:rPr lang="en-GB" altLang="en-US" sz="2400" i="1" dirty="0"/>
              <a:t>’</a:t>
            </a:r>
            <a:r>
              <a:rPr lang="en-US" altLang="ja-JP" sz="2400" i="1" dirty="0">
                <a:ea typeface="MS Mincho" pitchFamily="49" charset="-128"/>
              </a:rPr>
              <a:t>… where do we actually belong if we don</a:t>
            </a:r>
            <a:r>
              <a:rPr lang="fr-FR" altLang="en-US" sz="2400" i="1" dirty="0"/>
              <a:t>’</a:t>
            </a:r>
            <a:r>
              <a:rPr lang="en-US" altLang="ja-JP" sz="2400" i="1" dirty="0">
                <a:ea typeface="MS Mincho" pitchFamily="49" charset="-128"/>
              </a:rPr>
              <a:t>t belong here ?... </a:t>
            </a:r>
            <a:r>
              <a:rPr lang="en-GB" altLang="ja-JP" sz="2400" i="1" dirty="0">
                <a:ea typeface="MS Mincho" pitchFamily="49" charset="-128"/>
              </a:rPr>
              <a:t>why can’t </a:t>
            </a:r>
            <a:r>
              <a:rPr lang="en-US" altLang="ja-JP" sz="2400" i="1" dirty="0">
                <a:ea typeface="MS Mincho" pitchFamily="49" charset="-128"/>
              </a:rPr>
              <a:t>I</a:t>
            </a:r>
            <a:r>
              <a:rPr lang="en-GB" altLang="ja-JP" sz="2400" i="1" dirty="0">
                <a:ea typeface="MS Mincho" pitchFamily="49" charset="-128"/>
              </a:rPr>
              <a:t> be white ?, </a:t>
            </a:r>
            <a:r>
              <a:rPr lang="en-US" altLang="ja-JP" sz="2400" i="1" dirty="0">
                <a:ea typeface="MS Mincho" pitchFamily="49" charset="-128"/>
              </a:rPr>
              <a:t>I</a:t>
            </a:r>
            <a:r>
              <a:rPr lang="en-GB" altLang="ja-JP" sz="2400" i="1" dirty="0">
                <a:ea typeface="MS Mincho" pitchFamily="49" charset="-128"/>
              </a:rPr>
              <a:t> used to ask my mum. I used to scrub myself hard. </a:t>
            </a:r>
            <a:r>
              <a:rPr lang="en-US" altLang="ja-JP" sz="2400" b="1" i="1" dirty="0">
                <a:ea typeface="MS Mincho" pitchFamily="49" charset="-128"/>
              </a:rPr>
              <a:t>I</a:t>
            </a:r>
            <a:r>
              <a:rPr lang="en-GB" altLang="ja-JP" sz="2400" b="1" i="1" dirty="0">
                <a:ea typeface="MS Mincho" pitchFamily="49" charset="-128"/>
              </a:rPr>
              <a:t> used to ask my mum to bleach me</a:t>
            </a:r>
            <a:r>
              <a:rPr lang="en-GB" altLang="en-US" sz="2400" i="1" dirty="0"/>
              <a:t>”</a:t>
            </a:r>
            <a:r>
              <a:rPr lang="en-GB" altLang="ja-JP" sz="2400" i="1" dirty="0">
                <a:ea typeface="MS Mincho" pitchFamily="49" charset="-128"/>
              </a:rPr>
              <a:t> </a:t>
            </a:r>
            <a:r>
              <a:rPr lang="en-GB" altLang="ja-JP" sz="2400" dirty="0">
                <a:ea typeface="MS Mincho" pitchFamily="49" charset="-128"/>
              </a:rPr>
              <a:t>(</a:t>
            </a:r>
            <a:r>
              <a:rPr lang="en-GB" altLang="ja-JP" sz="2400" dirty="0" err="1">
                <a:ea typeface="MS Mincho" pitchFamily="49" charset="-128"/>
              </a:rPr>
              <a:t>Taiba</a:t>
            </a:r>
            <a:r>
              <a:rPr lang="en-GB" altLang="ja-JP" sz="2400" dirty="0">
                <a:ea typeface="MS Mincho" pitchFamily="49" charset="-128"/>
              </a:rPr>
              <a:t>, aged 17)</a:t>
            </a:r>
          </a:p>
          <a:p>
            <a:pPr marL="0" indent="0" eaLnBrk="1" hangingPunct="1">
              <a:lnSpc>
                <a:spcPct val="90000"/>
              </a:lnSpc>
              <a:buFont typeface="Arial" pitchFamily="34" charset="0"/>
              <a:buNone/>
              <a:defRPr/>
            </a:pPr>
            <a:endParaRPr lang="en-GB" altLang="en-US" sz="2400" i="1" dirty="0"/>
          </a:p>
          <a:p>
            <a:pPr marL="0" indent="0" eaLnBrk="1" hangingPunct="1">
              <a:lnSpc>
                <a:spcPct val="90000"/>
              </a:lnSpc>
              <a:buFont typeface="Arial" pitchFamily="34" charset="0"/>
              <a:buNone/>
              <a:defRPr/>
            </a:pPr>
            <a:r>
              <a:rPr lang="en-GB" altLang="en-US" sz="2400" i="1" dirty="0"/>
              <a:t>“</a:t>
            </a:r>
            <a:r>
              <a:rPr lang="en-GB" altLang="ja-JP" sz="2400" b="1" i="1" dirty="0"/>
              <a:t>where is it exactly that </a:t>
            </a:r>
            <a:r>
              <a:rPr lang="en-US" altLang="ja-JP" sz="2400" b="1" i="1" dirty="0"/>
              <a:t>I</a:t>
            </a:r>
            <a:r>
              <a:rPr lang="en-GB" altLang="ja-JP" sz="2400" b="1" i="1" dirty="0"/>
              <a:t> am supposed to go back to</a:t>
            </a:r>
            <a:r>
              <a:rPr lang="en-GB" altLang="ja-JP" sz="2400" i="1" dirty="0"/>
              <a:t>?</a:t>
            </a:r>
            <a:r>
              <a:rPr lang="en-GB" altLang="en-US" sz="2400" i="1" dirty="0"/>
              <a:t>”</a:t>
            </a:r>
            <a:r>
              <a:rPr lang="en-GB" altLang="ja-JP" sz="2400" i="1" dirty="0"/>
              <a:t> </a:t>
            </a:r>
            <a:r>
              <a:rPr lang="en-GB" altLang="ja-JP" sz="2400" dirty="0"/>
              <a:t>(</a:t>
            </a:r>
            <a:r>
              <a:rPr lang="en-GB" altLang="ja-JP" sz="2400" dirty="0" err="1"/>
              <a:t>Zeyba</a:t>
            </a:r>
            <a:r>
              <a:rPr lang="en-GB" altLang="ja-JP" sz="2400" dirty="0"/>
              <a:t>, aged 15) </a:t>
            </a:r>
          </a:p>
          <a:p>
            <a:pPr marL="0" indent="0" eaLnBrk="1" hangingPunct="1">
              <a:lnSpc>
                <a:spcPct val="90000"/>
              </a:lnSpc>
              <a:buFont typeface="Arial" pitchFamily="34" charset="0"/>
              <a:buNone/>
              <a:defRPr/>
            </a:pPr>
            <a:endParaRPr lang="en-US" altLang="en-US" sz="2400" i="1" dirty="0"/>
          </a:p>
          <a:p>
            <a:pPr marL="0" indent="0" eaLnBrk="1" hangingPunct="1">
              <a:lnSpc>
                <a:spcPct val="90000"/>
              </a:lnSpc>
              <a:buFont typeface="Arial" pitchFamily="34" charset="0"/>
              <a:buNone/>
              <a:defRPr/>
            </a:pPr>
            <a:endParaRPr lang="en-GB" altLang="en-US" sz="1800" i="1" dirty="0"/>
          </a:p>
          <a:p>
            <a:pPr marL="0" indent="0" eaLnBrk="1" hangingPunct="1">
              <a:lnSpc>
                <a:spcPct val="90000"/>
              </a:lnSpc>
              <a:buFont typeface="Arial" pitchFamily="34" charset="0"/>
              <a:buNone/>
              <a:defRPr/>
            </a:pPr>
            <a:endParaRPr lang="en-US"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5726FD71-FDC4-801F-A6A1-81D59F43794E}"/>
              </a:ext>
            </a:extLst>
          </p:cNvPr>
          <p:cNvSpPr>
            <a:spLocks noGrp="1" noChangeArrowheads="1"/>
          </p:cNvSpPr>
          <p:nvPr>
            <p:ph type="title"/>
          </p:nvPr>
        </p:nvSpPr>
        <p:spPr/>
        <p:txBody>
          <a:bodyPr/>
          <a:lstStyle/>
          <a:p>
            <a:endParaRPr lang="en-GB" altLang="en-US"/>
          </a:p>
        </p:txBody>
      </p:sp>
      <p:sp>
        <p:nvSpPr>
          <p:cNvPr id="23555" name="Content Placeholder 2">
            <a:extLst>
              <a:ext uri="{FF2B5EF4-FFF2-40B4-BE49-F238E27FC236}">
                <a16:creationId xmlns:a16="http://schemas.microsoft.com/office/drawing/2014/main" id="{8831E1BD-3AEC-0A13-B088-EE0B2EF9198B}"/>
              </a:ext>
            </a:extLst>
          </p:cNvPr>
          <p:cNvSpPr>
            <a:spLocks noGrp="1" noChangeArrowheads="1"/>
          </p:cNvSpPr>
          <p:nvPr>
            <p:ph idx="1"/>
          </p:nvPr>
        </p:nvSpPr>
        <p:spPr/>
        <p:txBody>
          <a:bodyPr/>
          <a:lstStyle/>
          <a:p>
            <a:endParaRPr lang="en-GB" altLang="en-US"/>
          </a:p>
        </p:txBody>
      </p:sp>
      <p:sp>
        <p:nvSpPr>
          <p:cNvPr id="23556" name="Slide Number Placeholder 3">
            <a:extLst>
              <a:ext uri="{FF2B5EF4-FFF2-40B4-BE49-F238E27FC236}">
                <a16:creationId xmlns:a16="http://schemas.microsoft.com/office/drawing/2014/main" id="{2B6EFA34-EA09-5935-A494-7F905BB237F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22273D4B-3350-5D42-9916-A9F7AAD6A9F8}" type="slidenum">
              <a:rPr lang="en-US" altLang="en-US" sz="900"/>
              <a:pPr>
                <a:spcBef>
                  <a:spcPct val="0"/>
                </a:spcBef>
                <a:buClrTx/>
                <a:buFontTx/>
                <a:buNone/>
              </a:pPr>
              <a:t>23</a:t>
            </a:fld>
            <a:endParaRPr lang="en-US" altLang="en-US" sz="1200"/>
          </a:p>
        </p:txBody>
      </p:sp>
      <p:pic>
        <p:nvPicPr>
          <p:cNvPr id="23557" name="Picture 2" descr="C:\Users\TEST\Desktop\my documents\Aminul photos\Image Bagir Ghat.jpg">
            <a:extLst>
              <a:ext uri="{FF2B5EF4-FFF2-40B4-BE49-F238E27FC236}">
                <a16:creationId xmlns:a16="http://schemas.microsoft.com/office/drawing/2014/main" id="{DE9F391C-3898-76F2-5952-F18A9B08E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4">
            <a:extLst>
              <a:ext uri="{FF2B5EF4-FFF2-40B4-BE49-F238E27FC236}">
                <a16:creationId xmlns:a16="http://schemas.microsoft.com/office/drawing/2014/main" id="{16C4D1F9-CB39-ADC5-9788-2B8A8E904810}"/>
              </a:ext>
            </a:extLst>
          </p:cNvPr>
          <p:cNvSpPr txBox="1">
            <a:spLocks noChangeArrowheads="1"/>
          </p:cNvSpPr>
          <p:nvPr/>
        </p:nvSpPr>
        <p:spPr bwMode="auto">
          <a:xfrm>
            <a:off x="395288" y="549275"/>
            <a:ext cx="338455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r>
              <a:rPr lang="en-GB" altLang="en-US" sz="3200" b="1" dirty="0">
                <a:solidFill>
                  <a:srgbClr val="FFFF00"/>
                </a:solidFill>
                <a:latin typeface="Times" charset="0"/>
              </a:rPr>
              <a:t>A Very British History: British Bangladeshis (2020)</a:t>
            </a:r>
          </a:p>
        </p:txBody>
      </p:sp>
      <p:sp>
        <p:nvSpPr>
          <p:cNvPr id="23559" name="TextBox 5">
            <a:extLst>
              <a:ext uri="{FF2B5EF4-FFF2-40B4-BE49-F238E27FC236}">
                <a16:creationId xmlns:a16="http://schemas.microsoft.com/office/drawing/2014/main" id="{30951EBD-A1AB-46C5-66AB-94584B67F468}"/>
              </a:ext>
            </a:extLst>
          </p:cNvPr>
          <p:cNvSpPr txBox="1">
            <a:spLocks noChangeArrowheads="1"/>
          </p:cNvSpPr>
          <p:nvPr/>
        </p:nvSpPr>
        <p:spPr bwMode="auto">
          <a:xfrm>
            <a:off x="6246813" y="5727700"/>
            <a:ext cx="2736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r>
              <a:rPr lang="en-GB" altLang="en-US" sz="1800" b="1">
                <a:solidFill>
                  <a:srgbClr val="FFFF00"/>
                </a:solidFill>
                <a:latin typeface="Times" charset="0"/>
              </a:rPr>
              <a:t>BBC4, 26</a:t>
            </a:r>
            <a:r>
              <a:rPr lang="en-GB" altLang="en-US" sz="1800" b="1" baseline="30000">
                <a:solidFill>
                  <a:srgbClr val="FFFF00"/>
                </a:solidFill>
                <a:latin typeface="Times" charset="0"/>
              </a:rPr>
              <a:t>th</a:t>
            </a:r>
            <a:r>
              <a:rPr lang="en-GB" altLang="en-US" sz="1800" b="1">
                <a:solidFill>
                  <a:srgbClr val="FFFF00"/>
                </a:solidFill>
                <a:latin typeface="Times" charset="0"/>
              </a:rPr>
              <a:t> Feb 2020, 9pm</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25381F6C-4AEB-9D88-7968-8873FAF37182}"/>
              </a:ext>
            </a:extLst>
          </p:cNvPr>
          <p:cNvSpPr>
            <a:spLocks noGrp="1" noChangeArrowheads="1"/>
          </p:cNvSpPr>
          <p:nvPr>
            <p:ph type="title"/>
          </p:nvPr>
        </p:nvSpPr>
        <p:spPr>
          <a:xfrm>
            <a:off x="685800" y="44624"/>
            <a:ext cx="7772400" cy="648072"/>
          </a:xfrm>
        </p:spPr>
        <p:txBody>
          <a:bodyPr/>
          <a:lstStyle/>
          <a:p>
            <a:pPr eaLnBrk="1" hangingPunct="1"/>
            <a:r>
              <a:rPr lang="en-US" altLang="en-US" sz="3200" b="1" dirty="0">
                <a:latin typeface="Calibri" panose="020F0502020204030204" pitchFamily="34" charset="0"/>
              </a:rPr>
              <a:t>Where is ‘home’ ?</a:t>
            </a:r>
          </a:p>
        </p:txBody>
      </p:sp>
      <p:sp>
        <p:nvSpPr>
          <p:cNvPr id="3" name="Content Placeholder 2">
            <a:extLst>
              <a:ext uri="{FF2B5EF4-FFF2-40B4-BE49-F238E27FC236}">
                <a16:creationId xmlns:a16="http://schemas.microsoft.com/office/drawing/2014/main" id="{170ED40A-E485-4C1B-6DE5-6CB045677210}"/>
              </a:ext>
            </a:extLst>
          </p:cNvPr>
          <p:cNvSpPr>
            <a:spLocks noGrp="1" noChangeArrowheads="1"/>
          </p:cNvSpPr>
          <p:nvPr>
            <p:ph idx="1"/>
          </p:nvPr>
        </p:nvSpPr>
        <p:spPr>
          <a:xfrm>
            <a:off x="107504" y="692696"/>
            <a:ext cx="8928992" cy="6049417"/>
          </a:xfrm>
        </p:spPr>
        <p:txBody>
          <a:bodyPr/>
          <a:lstStyle/>
          <a:p>
            <a:pPr eaLnBrk="1" hangingPunct="1"/>
            <a:r>
              <a:rPr lang="en-GB" altLang="en-US" sz="2800" dirty="0">
                <a:latin typeface="Calibri" panose="020F0502020204030204" pitchFamily="34" charset="0"/>
              </a:rPr>
              <a:t>Where is ‘home’? Is it where you are born? Where you live? Is it to do with legal definition? Where your friends and family are located? Where your childhood memories are? Where you feel comfortable and have a sense of belonging? Is it where you feel safe and accepted and where your childhood memories are situated? Can you have more than one home? Can you feel emotional and ideological attachment to a place you have never visited before? Like culture, do we also need to think of ‘home’ as something that is in ‘transit’ (</a:t>
            </a:r>
            <a:r>
              <a:rPr lang="en-GB" altLang="en-US" sz="2800" dirty="0" err="1">
                <a:latin typeface="Calibri" panose="020F0502020204030204" pitchFamily="34" charset="0"/>
              </a:rPr>
              <a:t>Bhaba</a:t>
            </a:r>
            <a:r>
              <a:rPr lang="en-GB" altLang="en-US" sz="2800" dirty="0">
                <a:latin typeface="Calibri" panose="020F0502020204030204" pitchFamily="34" charset="0"/>
              </a:rPr>
              <a:t>, 2004)?</a:t>
            </a:r>
          </a:p>
          <a:p>
            <a:pPr eaLnBrk="1" hangingPunct="1"/>
            <a:endParaRPr lang="en-GB" altLang="en-US" sz="2800" dirty="0">
              <a:latin typeface="Calibri" panose="020F0502020204030204" pitchFamily="34" charset="0"/>
            </a:endParaRPr>
          </a:p>
          <a:p>
            <a:pPr eaLnBrk="1" hangingPunct="1"/>
            <a:r>
              <a:rPr lang="en-GB" altLang="en-US" sz="2800" dirty="0">
                <a:latin typeface="Calibri" panose="020F0502020204030204" pitchFamily="34" charset="0"/>
              </a:rPr>
              <a:t>Can we have ‘multiple homes’ and ‘multiple allegiances’? </a:t>
            </a:r>
          </a:p>
          <a:p>
            <a:pPr eaLnBrk="1" hangingPunct="1"/>
            <a:endParaRPr lang="en-GB" altLang="en-US" sz="2000" dirty="0">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29B92318-F5FE-14D3-87A3-6E8DA2C57FA5}"/>
              </a:ext>
            </a:extLst>
          </p:cNvPr>
          <p:cNvSpPr>
            <a:spLocks noGrp="1" noChangeArrowheads="1"/>
          </p:cNvSpPr>
          <p:nvPr>
            <p:ph type="title"/>
          </p:nvPr>
        </p:nvSpPr>
        <p:spPr>
          <a:xfrm>
            <a:off x="685800" y="609600"/>
            <a:ext cx="7772400" cy="731838"/>
          </a:xfrm>
        </p:spPr>
        <p:txBody>
          <a:bodyPr/>
          <a:lstStyle/>
          <a:p>
            <a:r>
              <a:rPr lang="en-GB" altLang="en-US" sz="4000" dirty="0"/>
              <a:t>The fractured concept of ‘home’</a:t>
            </a:r>
          </a:p>
        </p:txBody>
      </p:sp>
      <p:sp>
        <p:nvSpPr>
          <p:cNvPr id="27651" name="Content Placeholder 2">
            <a:extLst>
              <a:ext uri="{FF2B5EF4-FFF2-40B4-BE49-F238E27FC236}">
                <a16:creationId xmlns:a16="http://schemas.microsoft.com/office/drawing/2014/main" id="{549E16EC-EB4C-F7F9-7304-DD756EB5D89D}"/>
              </a:ext>
            </a:extLst>
          </p:cNvPr>
          <p:cNvSpPr>
            <a:spLocks noGrp="1" noChangeArrowheads="1"/>
          </p:cNvSpPr>
          <p:nvPr>
            <p:ph idx="1"/>
          </p:nvPr>
        </p:nvSpPr>
        <p:spPr>
          <a:xfrm>
            <a:off x="250825" y="1268413"/>
            <a:ext cx="3673475" cy="5473700"/>
          </a:xfrm>
        </p:spPr>
        <p:txBody>
          <a:bodyPr/>
          <a:lstStyle/>
          <a:p>
            <a:pPr marL="0" indent="0">
              <a:buFontTx/>
              <a:buNone/>
            </a:pPr>
            <a:r>
              <a:rPr lang="en-GB" altLang="en-US" sz="2800"/>
              <a:t>‘I love this country. This is my home but I’m also connected spiritually to my motherland. That’s ok – to have multiple homes and multifaceted identities. It is what makes humanity so diverse and interesting’ (Hoque quoted in Cox, 2020) </a:t>
            </a:r>
          </a:p>
          <a:p>
            <a:pPr marL="0" indent="0">
              <a:buFontTx/>
              <a:buNone/>
            </a:pPr>
            <a:endParaRPr lang="en-GB" altLang="en-US" sz="2000"/>
          </a:p>
        </p:txBody>
      </p:sp>
      <p:sp>
        <p:nvSpPr>
          <p:cNvPr id="27652" name="Slide Number Placeholder 3">
            <a:extLst>
              <a:ext uri="{FF2B5EF4-FFF2-40B4-BE49-F238E27FC236}">
                <a16:creationId xmlns:a16="http://schemas.microsoft.com/office/drawing/2014/main" id="{7281F339-86CB-36E2-4F94-49A9F455969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4D6AD552-0642-CA46-BF67-B0B5769F22AB}" type="slidenum">
              <a:rPr lang="en-US" altLang="en-US" sz="900"/>
              <a:pPr>
                <a:spcBef>
                  <a:spcPct val="0"/>
                </a:spcBef>
                <a:buClrTx/>
                <a:buFontTx/>
                <a:buNone/>
              </a:pPr>
              <a:t>25</a:t>
            </a:fld>
            <a:endParaRPr lang="en-US" altLang="en-US" sz="1200"/>
          </a:p>
        </p:txBody>
      </p:sp>
      <p:pic>
        <p:nvPicPr>
          <p:cNvPr id="27653" name="Picture 2">
            <a:extLst>
              <a:ext uri="{FF2B5EF4-FFF2-40B4-BE49-F238E27FC236}">
                <a16:creationId xmlns:a16="http://schemas.microsoft.com/office/drawing/2014/main" id="{1E951A41-217B-3A87-9817-4E2789755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1341438"/>
            <a:ext cx="5292725" cy="551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D8F319B2-334D-14AD-18EC-C50C3631AE98}"/>
              </a:ext>
            </a:extLst>
          </p:cNvPr>
          <p:cNvSpPr>
            <a:spLocks noGrp="1" noChangeArrowheads="1"/>
          </p:cNvSpPr>
          <p:nvPr>
            <p:ph type="title"/>
          </p:nvPr>
        </p:nvSpPr>
        <p:spPr/>
        <p:txBody>
          <a:bodyPr/>
          <a:lstStyle/>
          <a:p>
            <a:endParaRPr lang="en-GB" altLang="en-US"/>
          </a:p>
        </p:txBody>
      </p:sp>
      <p:sp>
        <p:nvSpPr>
          <p:cNvPr id="28675" name="Slide Number Placeholder 3">
            <a:extLst>
              <a:ext uri="{FF2B5EF4-FFF2-40B4-BE49-F238E27FC236}">
                <a16:creationId xmlns:a16="http://schemas.microsoft.com/office/drawing/2014/main" id="{40A47A8D-0CC2-67FF-C45D-2B0C3AFAF56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94FDB388-C70D-5542-8F94-1226D7308A2E}" type="slidenum">
              <a:rPr lang="en-US" altLang="en-US" sz="900"/>
              <a:pPr>
                <a:spcBef>
                  <a:spcPct val="0"/>
                </a:spcBef>
                <a:buClrTx/>
                <a:buFontTx/>
                <a:buNone/>
              </a:pPr>
              <a:t>26</a:t>
            </a:fld>
            <a:endParaRPr lang="en-US" altLang="en-US" sz="1200"/>
          </a:p>
        </p:txBody>
      </p:sp>
      <p:pic>
        <p:nvPicPr>
          <p:cNvPr id="28676" name="Picture 2">
            <a:extLst>
              <a:ext uri="{FF2B5EF4-FFF2-40B4-BE49-F238E27FC236}">
                <a16:creationId xmlns:a16="http://schemas.microsoft.com/office/drawing/2014/main" id="{6BE044D9-4050-4DA4-CC52-5AF1297F9B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2916238" cy="35004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3">
            <a:extLst>
              <a:ext uri="{FF2B5EF4-FFF2-40B4-BE49-F238E27FC236}">
                <a16:creationId xmlns:a16="http://schemas.microsoft.com/office/drawing/2014/main" id="{107C76DE-5E97-3F75-29FC-93704382A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0"/>
            <a:ext cx="2879725" cy="331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8" name="Picture 4">
            <a:extLst>
              <a:ext uri="{FF2B5EF4-FFF2-40B4-BE49-F238E27FC236}">
                <a16:creationId xmlns:a16="http://schemas.microsoft.com/office/drawing/2014/main" id="{71BC9EEE-6B4F-972B-7F2F-DAC52AAFF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0"/>
            <a:ext cx="3348037"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9" name="Picture 6">
            <a:extLst>
              <a:ext uri="{FF2B5EF4-FFF2-40B4-BE49-F238E27FC236}">
                <a16:creationId xmlns:a16="http://schemas.microsoft.com/office/drawing/2014/main" id="{51A11D7A-99B5-9BA5-397E-FA6D40F0FC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14725"/>
            <a:ext cx="2411413"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0" name="Picture 7">
            <a:extLst>
              <a:ext uri="{FF2B5EF4-FFF2-40B4-BE49-F238E27FC236}">
                <a16:creationId xmlns:a16="http://schemas.microsoft.com/office/drawing/2014/main" id="{3DBDA93C-4F4D-78A6-E78B-D7359C0CBE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3519488"/>
            <a:ext cx="2987675" cy="333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1" name="Picture 8">
            <a:extLst>
              <a:ext uri="{FF2B5EF4-FFF2-40B4-BE49-F238E27FC236}">
                <a16:creationId xmlns:a16="http://schemas.microsoft.com/office/drawing/2014/main" id="{4CAA1BE7-ED36-183E-204D-BEFB2FFCBD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413" y="3316288"/>
            <a:ext cx="3744912" cy="3541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82" name="TextBox 4">
            <a:extLst>
              <a:ext uri="{FF2B5EF4-FFF2-40B4-BE49-F238E27FC236}">
                <a16:creationId xmlns:a16="http://schemas.microsoft.com/office/drawing/2014/main" id="{3E195E23-5324-DCBC-20B5-7E762B5B8B3C}"/>
              </a:ext>
            </a:extLst>
          </p:cNvPr>
          <p:cNvSpPr txBox="1">
            <a:spLocks noChangeArrowheads="1"/>
          </p:cNvSpPr>
          <p:nvPr/>
        </p:nvSpPr>
        <p:spPr bwMode="auto">
          <a:xfrm>
            <a:off x="1206500" y="620713"/>
            <a:ext cx="6821488"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r>
              <a:rPr lang="en-GB" altLang="en-US" b="1">
                <a:solidFill>
                  <a:srgbClr val="FFFF00"/>
                </a:solidFill>
                <a:latin typeface="Times" charset="0"/>
              </a:rPr>
              <a:t>I conclude the documentary with the words: ‘</a:t>
            </a:r>
            <a:r>
              <a:rPr lang="en-GB" altLang="en-US" b="1" i="1">
                <a:solidFill>
                  <a:srgbClr val="FFFF00"/>
                </a:solidFill>
                <a:latin typeface="Times" charset="0"/>
              </a:rPr>
              <a:t>My hope and aspiration is that they will continue to come – our challenge as parents is how we instil that connection with the motherland – where it began for all of us’.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5D45FF08-1947-6E27-2A3E-78F9010A0058}"/>
              </a:ext>
            </a:extLst>
          </p:cNvPr>
          <p:cNvSpPr>
            <a:spLocks noGrp="1" noChangeArrowheads="1"/>
          </p:cNvSpPr>
          <p:nvPr>
            <p:ph type="title"/>
          </p:nvPr>
        </p:nvSpPr>
        <p:spPr>
          <a:xfrm>
            <a:off x="685800" y="116632"/>
            <a:ext cx="7772400" cy="792088"/>
          </a:xfrm>
        </p:spPr>
        <p:txBody>
          <a:bodyPr/>
          <a:lstStyle/>
          <a:p>
            <a:r>
              <a:rPr lang="en-US" altLang="en-US" sz="3200" b="1" dirty="0"/>
              <a:t>The conundrum of non-belonging</a:t>
            </a:r>
          </a:p>
        </p:txBody>
      </p:sp>
      <p:sp>
        <p:nvSpPr>
          <p:cNvPr id="3" name="Content Placeholder 2">
            <a:extLst>
              <a:ext uri="{FF2B5EF4-FFF2-40B4-BE49-F238E27FC236}">
                <a16:creationId xmlns:a16="http://schemas.microsoft.com/office/drawing/2014/main" id="{C74D7762-05F6-8A80-BAE9-BCDEE63DE383}"/>
              </a:ext>
            </a:extLst>
          </p:cNvPr>
          <p:cNvSpPr>
            <a:spLocks noGrp="1"/>
          </p:cNvSpPr>
          <p:nvPr>
            <p:ph idx="1"/>
          </p:nvPr>
        </p:nvSpPr>
        <p:spPr>
          <a:xfrm>
            <a:off x="179388" y="1341438"/>
            <a:ext cx="8785225" cy="5183187"/>
          </a:xfrm>
        </p:spPr>
        <p:txBody>
          <a:bodyPr>
            <a:normAutofit fontScale="62500" lnSpcReduction="20000"/>
          </a:bodyPr>
          <a:lstStyle/>
          <a:p>
            <a:pPr marL="0" indent="0">
              <a:buFontTx/>
              <a:buNone/>
              <a:defRPr/>
            </a:pPr>
            <a:r>
              <a:rPr lang="en-US" dirty="0">
                <a:latin typeface="Calibri" charset="0"/>
              </a:rPr>
              <a:t>Not being considered as being ‘British’ because of cultural, religious </a:t>
            </a:r>
            <a:r>
              <a:rPr lang="en-US" b="1" dirty="0">
                <a:latin typeface="Calibri" charset="0"/>
              </a:rPr>
              <a:t>‘differences’ </a:t>
            </a:r>
            <a:r>
              <a:rPr lang="en-US" dirty="0">
                <a:latin typeface="Calibri" charset="0"/>
              </a:rPr>
              <a:t>and the colour of skin</a:t>
            </a:r>
          </a:p>
          <a:p>
            <a:pPr marL="0" indent="0">
              <a:buFontTx/>
              <a:buNone/>
              <a:defRPr/>
            </a:pPr>
            <a:endParaRPr lang="en-US" dirty="0">
              <a:latin typeface="Calibri" charset="0"/>
            </a:endParaRPr>
          </a:p>
          <a:p>
            <a:pPr marL="0" indent="0">
              <a:buFontTx/>
              <a:buNone/>
              <a:defRPr/>
            </a:pPr>
            <a:r>
              <a:rPr lang="en-US" dirty="0">
                <a:latin typeface="Calibri" charset="0"/>
              </a:rPr>
              <a:t>Viewing Bangladesh as a place of </a:t>
            </a:r>
            <a:r>
              <a:rPr lang="en-US" b="1" dirty="0">
                <a:latin typeface="Calibri" charset="0"/>
              </a:rPr>
              <a:t>‘holiday’ </a:t>
            </a:r>
            <a:r>
              <a:rPr lang="en-US" dirty="0">
                <a:latin typeface="Calibri" charset="0"/>
              </a:rPr>
              <a:t>and NOT ‘home’ </a:t>
            </a:r>
          </a:p>
          <a:p>
            <a:pPr marL="0" indent="0">
              <a:buFontTx/>
              <a:buNone/>
              <a:defRPr/>
            </a:pPr>
            <a:endParaRPr lang="en-US" dirty="0">
              <a:latin typeface="Calibri" charset="0"/>
            </a:endParaRPr>
          </a:p>
          <a:p>
            <a:pPr marL="0" indent="0">
              <a:buFontTx/>
              <a:buNone/>
              <a:defRPr/>
            </a:pPr>
            <a:r>
              <a:rPr lang="en-US" dirty="0">
                <a:latin typeface="Calibri" charset="0"/>
              </a:rPr>
              <a:t>A cultural and linguistic gap between themselves and their parents/ grandparents</a:t>
            </a:r>
          </a:p>
          <a:p>
            <a:pPr marL="0" indent="0">
              <a:buFontTx/>
              <a:buNone/>
              <a:defRPr/>
            </a:pPr>
            <a:endParaRPr lang="en-US" dirty="0">
              <a:latin typeface="Calibri" charset="0"/>
            </a:endParaRPr>
          </a:p>
          <a:p>
            <a:pPr marL="0" indent="0">
              <a:buFontTx/>
              <a:buNone/>
              <a:defRPr/>
            </a:pPr>
            <a:r>
              <a:rPr lang="en-US" dirty="0">
                <a:latin typeface="Calibri" charset="0"/>
              </a:rPr>
              <a:t>Dismissed by Bangladeshis as ‘tourists’, ‘Londonis’ and ‘British’… </a:t>
            </a:r>
          </a:p>
          <a:p>
            <a:pPr marL="0" indent="0">
              <a:buFontTx/>
              <a:buNone/>
              <a:defRPr/>
            </a:pPr>
            <a:endParaRPr lang="en-US" dirty="0">
              <a:latin typeface="Calibri" charset="0"/>
            </a:endParaRPr>
          </a:p>
          <a:p>
            <a:pPr marL="0" indent="0" algn="ctr">
              <a:buFontTx/>
              <a:buNone/>
              <a:defRPr/>
            </a:pPr>
            <a:r>
              <a:rPr lang="en-US" dirty="0">
                <a:latin typeface="Wingdings" charset="0"/>
                <a:cs typeface="Wingdings" charset="0"/>
                <a:sym typeface="Wingdings" charset="0"/>
              </a:rPr>
              <a:t></a:t>
            </a:r>
            <a:endParaRPr lang="en-US" dirty="0">
              <a:latin typeface="Calibri" charset="0"/>
              <a:sym typeface="Wingdings" charset="0"/>
            </a:endParaRPr>
          </a:p>
          <a:p>
            <a:pPr marL="0" indent="0" algn="ctr">
              <a:buFontTx/>
              <a:buNone/>
              <a:defRPr/>
            </a:pPr>
            <a:r>
              <a:rPr lang="en-US" b="1" dirty="0">
                <a:latin typeface="Calibri" charset="0"/>
                <a:sym typeface="Wingdings" charset="0"/>
              </a:rPr>
              <a:t>Where do they go?</a:t>
            </a:r>
            <a:endParaRPr lang="en-US" b="1" dirty="0">
              <a:latin typeface="Calibri" charset="0"/>
            </a:endParaRPr>
          </a:p>
          <a:p>
            <a:pPr marL="0" indent="0">
              <a:buFontTx/>
              <a:buNone/>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 calcmode="lin" valueType="num">
                                      <p:cBhvr additive="base">
                                        <p:cTn id="1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5BEBD3E1-FC6F-569E-26E7-4BE0572A2AF3}"/>
              </a:ext>
            </a:extLst>
          </p:cNvPr>
          <p:cNvSpPr>
            <a:spLocks noGrp="1" noChangeArrowheads="1"/>
          </p:cNvSpPr>
          <p:nvPr>
            <p:ph type="title"/>
          </p:nvPr>
        </p:nvSpPr>
        <p:spPr>
          <a:xfrm>
            <a:off x="395536" y="116632"/>
            <a:ext cx="8424936" cy="720080"/>
          </a:xfrm>
        </p:spPr>
        <p:txBody>
          <a:bodyPr/>
          <a:lstStyle/>
          <a:p>
            <a:r>
              <a:rPr lang="en-US" altLang="en-US" sz="2800" b="1" dirty="0"/>
              <a:t>A positive/ vibrant British-Islamic identity</a:t>
            </a:r>
          </a:p>
        </p:txBody>
      </p:sp>
      <p:pic>
        <p:nvPicPr>
          <p:cNvPr id="30723" name="Content Placeholder 3" descr="DSC_0779.JPG">
            <a:extLst>
              <a:ext uri="{FF2B5EF4-FFF2-40B4-BE49-F238E27FC236}">
                <a16:creationId xmlns:a16="http://schemas.microsoft.com/office/drawing/2014/main" id="{21DD69A2-9D8F-8D83-EC86-31DAE8C0BE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923" r="8923"/>
          <a:stretch>
            <a:fillRect/>
          </a:stretch>
        </p:blipFill>
        <p:spPr>
          <a:xfrm>
            <a:off x="467544" y="836712"/>
            <a:ext cx="8352928" cy="5832648"/>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2837E8E6-6823-25B5-D584-A010443BA38D}"/>
              </a:ext>
            </a:extLst>
          </p:cNvPr>
          <p:cNvSpPr>
            <a:spLocks noGrp="1" noChangeArrowheads="1"/>
          </p:cNvSpPr>
          <p:nvPr>
            <p:ph type="title"/>
          </p:nvPr>
        </p:nvSpPr>
        <p:spPr/>
        <p:txBody>
          <a:bodyPr/>
          <a:lstStyle/>
          <a:p>
            <a:endParaRPr lang="en-US" altLang="en-US"/>
          </a:p>
        </p:txBody>
      </p:sp>
      <p:pic>
        <p:nvPicPr>
          <p:cNvPr id="31747" name="Content Placeholder 3" descr="DSC_0219.JPG">
            <a:extLst>
              <a:ext uri="{FF2B5EF4-FFF2-40B4-BE49-F238E27FC236}">
                <a16:creationId xmlns:a16="http://schemas.microsoft.com/office/drawing/2014/main" id="{96B6DDD3-31DF-E2AE-0D25-6B30182C0AF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8923" b="8923"/>
          <a:stretch>
            <a:fillRect/>
          </a:stretch>
        </p:blipFill>
        <p:spPr>
          <a:xfrm>
            <a:off x="457200" y="274638"/>
            <a:ext cx="3963988" cy="2035175"/>
          </a:xfrm>
        </p:spPr>
      </p:pic>
      <p:pic>
        <p:nvPicPr>
          <p:cNvPr id="31748" name="Picture 4" descr="DSC_0350.JPG">
            <a:extLst>
              <a:ext uri="{FF2B5EF4-FFF2-40B4-BE49-F238E27FC236}">
                <a16:creationId xmlns:a16="http://schemas.microsoft.com/office/drawing/2014/main" id="{6BC6E259-9788-9F29-EEE0-6FB439E484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1188" y="274638"/>
            <a:ext cx="4486275"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DSC_0264.JPG">
            <a:extLst>
              <a:ext uri="{FF2B5EF4-FFF2-40B4-BE49-F238E27FC236}">
                <a16:creationId xmlns:a16="http://schemas.microsoft.com/office/drawing/2014/main" id="{CAF0F46B-E451-D485-F55E-B89B120834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1188" y="2309813"/>
            <a:ext cx="44862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DSC_0716.JPG">
            <a:extLst>
              <a:ext uri="{FF2B5EF4-FFF2-40B4-BE49-F238E27FC236}">
                <a16:creationId xmlns:a16="http://schemas.microsoft.com/office/drawing/2014/main" id="{02FEB206-0349-3127-1FB5-B35B6EDBF3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271963"/>
            <a:ext cx="3963988"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DSC_0474.JPG">
            <a:extLst>
              <a:ext uri="{FF2B5EF4-FFF2-40B4-BE49-F238E27FC236}">
                <a16:creationId xmlns:a16="http://schemas.microsoft.com/office/drawing/2014/main" id="{E1225A25-6C8B-6EE8-F2D0-B69684736EE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309813"/>
            <a:ext cx="3963988"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DSC_0755.JPG">
            <a:extLst>
              <a:ext uri="{FF2B5EF4-FFF2-40B4-BE49-F238E27FC236}">
                <a16:creationId xmlns:a16="http://schemas.microsoft.com/office/drawing/2014/main" id="{9C9B6C75-76E7-6403-F268-7D92AB5F043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21188" y="4271963"/>
            <a:ext cx="4486275"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Box 9">
            <a:extLst>
              <a:ext uri="{FF2B5EF4-FFF2-40B4-BE49-F238E27FC236}">
                <a16:creationId xmlns:a16="http://schemas.microsoft.com/office/drawing/2014/main" id="{851482BD-06B6-7857-0C6B-F9D14757B295}"/>
              </a:ext>
            </a:extLst>
          </p:cNvPr>
          <p:cNvSpPr txBox="1">
            <a:spLocks noChangeArrowheads="1"/>
          </p:cNvSpPr>
          <p:nvPr/>
        </p:nvSpPr>
        <p:spPr bwMode="auto">
          <a:xfrm>
            <a:off x="1649413" y="1716088"/>
            <a:ext cx="5640387"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r>
              <a:rPr lang="en-US" altLang="en-US" sz="6600" b="1">
                <a:latin typeface="Times" charset="0"/>
              </a:rPr>
              <a:t>A new Islam for  a new generation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FAB0E-05DA-1542-CA5C-5B3D2FCF0EB8}"/>
              </a:ext>
            </a:extLst>
          </p:cNvPr>
          <p:cNvSpPr>
            <a:spLocks noGrp="1"/>
          </p:cNvSpPr>
          <p:nvPr>
            <p:ph type="title"/>
          </p:nvPr>
        </p:nvSpPr>
        <p:spPr/>
        <p:txBody>
          <a:bodyPr/>
          <a:lstStyle/>
          <a:p>
            <a:r>
              <a:rPr lang="en-US" dirty="0"/>
              <a:t>British Bangladeshis:</a:t>
            </a:r>
            <a:br>
              <a:rPr lang="en-US" dirty="0"/>
            </a:br>
            <a:r>
              <a:rPr lang="en-US" dirty="0"/>
              <a:t>Heritage, culture, history and the complexity of </a:t>
            </a:r>
            <a:r>
              <a:rPr lang="en-US" i="1" dirty="0"/>
              <a:t>identity.</a:t>
            </a:r>
            <a:br>
              <a:rPr lang="en-US" i="1" dirty="0"/>
            </a:br>
            <a:r>
              <a:rPr lang="en-US" sz="2400" i="1" dirty="0"/>
              <a:t/>
            </a:r>
            <a:br>
              <a:rPr lang="en-US" sz="2400" i="1" dirty="0"/>
            </a:br>
            <a:r>
              <a:rPr lang="en-US" sz="2400" dirty="0"/>
              <a:t>Dr </a:t>
            </a:r>
            <a:r>
              <a:rPr lang="en-US" sz="2400" dirty="0" err="1"/>
              <a:t>Aminul</a:t>
            </a:r>
            <a:r>
              <a:rPr lang="en-US" sz="2400" dirty="0"/>
              <a:t> Hoque, Goldsmiths College, University of London</a:t>
            </a:r>
            <a:br>
              <a:rPr lang="en-US" sz="2400" dirty="0"/>
            </a:br>
            <a:r>
              <a:rPr lang="en-US" sz="2400" dirty="0"/>
              <a:t/>
            </a:r>
            <a:br>
              <a:rPr lang="en-US" sz="2400" dirty="0"/>
            </a:br>
            <a:r>
              <a:rPr lang="en-US" sz="2400" dirty="0"/>
              <a:t>LETTA Trust staff INSET day, 3</a:t>
            </a:r>
            <a:r>
              <a:rPr lang="en-US" sz="2400" baseline="30000" dirty="0"/>
              <a:t>rd</a:t>
            </a:r>
            <a:r>
              <a:rPr lang="en-US" sz="2400" dirty="0"/>
              <a:t> September 2024</a:t>
            </a:r>
            <a:endParaRPr lang="en-US" dirty="0"/>
          </a:p>
        </p:txBody>
      </p:sp>
      <p:sp>
        <p:nvSpPr>
          <p:cNvPr id="3" name="Content Placeholder 2">
            <a:extLst>
              <a:ext uri="{FF2B5EF4-FFF2-40B4-BE49-F238E27FC236}">
                <a16:creationId xmlns:a16="http://schemas.microsoft.com/office/drawing/2014/main" id="{E31BBD71-725A-7E11-0660-44CB8374C3DF}"/>
              </a:ext>
            </a:extLst>
          </p:cNvPr>
          <p:cNvSpPr>
            <a:spLocks noGrp="1"/>
          </p:cNvSpPr>
          <p:nvPr>
            <p:ph idx="1"/>
          </p:nvPr>
        </p:nvSpPr>
        <p:spPr>
          <a:xfrm>
            <a:off x="107504" y="548680"/>
            <a:ext cx="8856984" cy="3960440"/>
          </a:xfrm>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2D53D877-0D33-E059-6783-70DD4B920D26}"/>
              </a:ext>
            </a:extLst>
          </p:cNvPr>
          <p:cNvSpPr>
            <a:spLocks noGrp="1"/>
          </p:cNvSpPr>
          <p:nvPr>
            <p:ph type="sldNum" sz="quarter" idx="12"/>
          </p:nvPr>
        </p:nvSpPr>
        <p:spPr/>
        <p:txBody>
          <a:bodyPr/>
          <a:lstStyle/>
          <a:p>
            <a:pPr>
              <a:defRPr/>
            </a:pPr>
            <a:fld id="{8B78964E-98D0-F843-B612-9096E25B7B76}" type="slidenum">
              <a:rPr lang="en-US" altLang="en-US" smtClean="0"/>
              <a:pPr>
                <a:defRPr/>
              </a:pPr>
              <a:t>3</a:t>
            </a:fld>
            <a:endParaRPr lang="en-US" altLang="en-US" sz="1200"/>
          </a:p>
        </p:txBody>
      </p:sp>
    </p:spTree>
    <p:extLst>
      <p:ext uri="{BB962C8B-B14F-4D97-AF65-F5344CB8AC3E}">
        <p14:creationId xmlns:p14="http://schemas.microsoft.com/office/powerpoint/2010/main" val="10585353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300F15FE-9522-0EE6-247D-65F8722DA996}"/>
              </a:ext>
            </a:extLst>
          </p:cNvPr>
          <p:cNvSpPr>
            <a:spLocks noGrp="1" noChangeArrowheads="1"/>
          </p:cNvSpPr>
          <p:nvPr>
            <p:ph type="title"/>
          </p:nvPr>
        </p:nvSpPr>
        <p:spPr/>
        <p:txBody>
          <a:bodyPr/>
          <a:lstStyle/>
          <a:p>
            <a:endParaRPr lang="en-US" altLang="en-US"/>
          </a:p>
        </p:txBody>
      </p:sp>
      <p:pic>
        <p:nvPicPr>
          <p:cNvPr id="32771" name="Content Placeholder 3" descr="DSC_0274.JPG">
            <a:extLst>
              <a:ext uri="{FF2B5EF4-FFF2-40B4-BE49-F238E27FC236}">
                <a16:creationId xmlns:a16="http://schemas.microsoft.com/office/drawing/2014/main" id="{02A10597-2979-2C2A-FA83-5740C971A9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8923" b="8923"/>
          <a:stretch>
            <a:fillRect/>
          </a:stretch>
        </p:blipFill>
        <p:spPr>
          <a:xfrm>
            <a:off x="457200" y="274638"/>
            <a:ext cx="8229600" cy="3041650"/>
          </a:xfrm>
        </p:spPr>
      </p:pic>
      <p:pic>
        <p:nvPicPr>
          <p:cNvPr id="32772" name="Picture 4" descr="DSC_0543.JPG">
            <a:extLst>
              <a:ext uri="{FF2B5EF4-FFF2-40B4-BE49-F238E27FC236}">
                <a16:creationId xmlns:a16="http://schemas.microsoft.com/office/drawing/2014/main" id="{568DAB01-5DBA-C7F0-B538-9757C207A7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316288"/>
            <a:ext cx="8229600"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F863C4C6-83D4-9ABE-6547-246FC9A747D3}"/>
              </a:ext>
            </a:extLst>
          </p:cNvPr>
          <p:cNvSpPr>
            <a:spLocks noGrp="1" noChangeArrowheads="1"/>
          </p:cNvSpPr>
          <p:nvPr>
            <p:ph type="title"/>
          </p:nvPr>
        </p:nvSpPr>
        <p:spPr/>
        <p:txBody>
          <a:bodyPr/>
          <a:lstStyle/>
          <a:p>
            <a:endParaRPr lang="en-US" altLang="en-US"/>
          </a:p>
        </p:txBody>
      </p:sp>
      <p:pic>
        <p:nvPicPr>
          <p:cNvPr id="33795" name="Content Placeholder 3" descr="DSC_0606.JPG">
            <a:extLst>
              <a:ext uri="{FF2B5EF4-FFF2-40B4-BE49-F238E27FC236}">
                <a16:creationId xmlns:a16="http://schemas.microsoft.com/office/drawing/2014/main" id="{38DF5093-3D81-0922-627A-B866D635C8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923" r="8923"/>
          <a:stretch>
            <a:fillRect/>
          </a:stretch>
        </p:blipFill>
        <p:spPr>
          <a:xfrm>
            <a:off x="457200" y="274638"/>
            <a:ext cx="4095750" cy="6119812"/>
          </a:xfrm>
        </p:spPr>
      </p:pic>
      <p:pic>
        <p:nvPicPr>
          <p:cNvPr id="33796" name="Content Placeholder 3" descr="DSC_0680.JPG">
            <a:extLst>
              <a:ext uri="{FF2B5EF4-FFF2-40B4-BE49-F238E27FC236}">
                <a16:creationId xmlns:a16="http://schemas.microsoft.com/office/drawing/2014/main" id="{18C90E01-0BE6-6B74-CD68-10C17B1F2BFE}"/>
              </a:ext>
            </a:extLst>
          </p:cNvPr>
          <p:cNvPicPr>
            <a:picLocks noChangeAspect="1"/>
          </p:cNvPicPr>
          <p:nvPr/>
        </p:nvPicPr>
        <p:blipFill>
          <a:blip r:embed="rId3">
            <a:extLst>
              <a:ext uri="{28A0092B-C50C-407E-A947-70E740481C1C}">
                <a14:useLocalDpi xmlns:a14="http://schemas.microsoft.com/office/drawing/2010/main" val="0"/>
              </a:ext>
            </a:extLst>
          </a:blip>
          <a:srcRect l="8923" r="8923"/>
          <a:stretch>
            <a:fillRect/>
          </a:stretch>
        </p:blipFill>
        <p:spPr bwMode="auto">
          <a:xfrm>
            <a:off x="4452938" y="274638"/>
            <a:ext cx="4233862" cy="619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BDE671CF-D400-7BFB-E748-4AAE2E0F28E1}"/>
              </a:ext>
            </a:extLst>
          </p:cNvPr>
          <p:cNvSpPr>
            <a:spLocks noGrp="1" noChangeArrowheads="1"/>
          </p:cNvSpPr>
          <p:nvPr>
            <p:ph type="title"/>
          </p:nvPr>
        </p:nvSpPr>
        <p:spPr/>
        <p:txBody>
          <a:bodyPr/>
          <a:lstStyle/>
          <a:p>
            <a:r>
              <a:rPr lang="en-US" altLang="en-US" sz="3600" b="1"/>
              <a:t>An ‘orientalist’ imagery (Said,1979)</a:t>
            </a:r>
          </a:p>
        </p:txBody>
      </p:sp>
      <p:pic>
        <p:nvPicPr>
          <p:cNvPr id="34819" name="Content Placeholder 3" descr="images.jpg">
            <a:extLst>
              <a:ext uri="{FF2B5EF4-FFF2-40B4-BE49-F238E27FC236}">
                <a16:creationId xmlns:a16="http://schemas.microsoft.com/office/drawing/2014/main" id="{42717E63-9368-7BF5-EDDB-10AAED4D29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7360" b="17360"/>
          <a:stretch>
            <a:fillRect/>
          </a:stretch>
        </p:blipFill>
        <p:spPr>
          <a:xfrm>
            <a:off x="4206875" y="1795463"/>
            <a:ext cx="4685605" cy="4801888"/>
          </a:xfrm>
        </p:spPr>
      </p:pic>
      <p:pic>
        <p:nvPicPr>
          <p:cNvPr id="34820" name="Picture 5" descr="images2.jpg">
            <a:extLst>
              <a:ext uri="{FF2B5EF4-FFF2-40B4-BE49-F238E27FC236}">
                <a16:creationId xmlns:a16="http://schemas.microsoft.com/office/drawing/2014/main" id="{827998C5-30F4-E573-573A-E5D6AFFA1F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795462"/>
            <a:ext cx="4099371" cy="480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3C00D641-AD23-6FAE-5629-3D418FD5F2AA}"/>
              </a:ext>
            </a:extLst>
          </p:cNvPr>
          <p:cNvSpPr>
            <a:spLocks noGrp="1" noChangeArrowheads="1"/>
          </p:cNvSpPr>
          <p:nvPr>
            <p:ph type="title"/>
          </p:nvPr>
        </p:nvSpPr>
        <p:spPr>
          <a:xfrm>
            <a:off x="685800" y="188640"/>
            <a:ext cx="7772400" cy="648072"/>
          </a:xfrm>
        </p:spPr>
        <p:txBody>
          <a:bodyPr>
            <a:normAutofit fontScale="90000"/>
          </a:bodyPr>
          <a:lstStyle/>
          <a:p>
            <a:pPr eaLnBrk="1" hangingPunct="1">
              <a:defRPr/>
            </a:pPr>
            <a:r>
              <a:rPr lang="en-GB" altLang="en-US" sz="3600" b="1" dirty="0">
                <a:latin typeface="Tahoma" pitchFamily="34" charset="0"/>
              </a:rPr>
              <a:t>How accurate is this portrayal?  </a:t>
            </a:r>
            <a:br>
              <a:rPr lang="en-GB" altLang="en-US" sz="3600" b="1" dirty="0">
                <a:latin typeface="Tahoma" pitchFamily="34" charset="0"/>
              </a:rPr>
            </a:br>
            <a:r>
              <a:rPr lang="en-GB" altLang="en-US" sz="3600" b="1" dirty="0">
                <a:latin typeface="Tahoma" pitchFamily="34" charset="0"/>
              </a:rPr>
              <a:t> </a:t>
            </a:r>
          </a:p>
        </p:txBody>
      </p:sp>
      <p:sp>
        <p:nvSpPr>
          <p:cNvPr id="23555" name="Rectangle 3">
            <a:extLst>
              <a:ext uri="{FF2B5EF4-FFF2-40B4-BE49-F238E27FC236}">
                <a16:creationId xmlns:a16="http://schemas.microsoft.com/office/drawing/2014/main" id="{DDA39F1D-3E76-27B4-249A-9EBF25483DA6}"/>
              </a:ext>
            </a:extLst>
          </p:cNvPr>
          <p:cNvSpPr>
            <a:spLocks noGrp="1" noChangeArrowheads="1"/>
          </p:cNvSpPr>
          <p:nvPr>
            <p:ph idx="1"/>
          </p:nvPr>
        </p:nvSpPr>
        <p:spPr>
          <a:xfrm>
            <a:off x="251520" y="908721"/>
            <a:ext cx="8784976" cy="5688930"/>
          </a:xfrm>
        </p:spPr>
        <p:txBody>
          <a:bodyPr/>
          <a:lstStyle/>
          <a:p>
            <a:pPr marL="0" indent="0" eaLnBrk="1" hangingPunct="1">
              <a:lnSpc>
                <a:spcPct val="90000"/>
              </a:lnSpc>
              <a:buFontTx/>
              <a:buNone/>
            </a:pPr>
            <a:r>
              <a:rPr lang="en-GB" altLang="en-US" sz="2800" i="1" dirty="0"/>
              <a:t>“I’m not like my mother and grandmother. If I don’t agree with something then I will let others know. I am not a ‘yes’ person. I have my own mind, my own bank account and am in control of my own future” </a:t>
            </a:r>
            <a:r>
              <a:rPr lang="en-GB" altLang="en-US" sz="2800" dirty="0"/>
              <a:t>(Taiba, aged 17)</a:t>
            </a:r>
          </a:p>
          <a:p>
            <a:pPr marL="0" indent="0" eaLnBrk="1" hangingPunct="1">
              <a:lnSpc>
                <a:spcPct val="70000"/>
              </a:lnSpc>
              <a:buFontTx/>
              <a:buNone/>
            </a:pPr>
            <a:endParaRPr lang="en-GB" altLang="en-US" sz="2800" dirty="0">
              <a:latin typeface="Tahoma" panose="020B0604030504040204" pitchFamily="34" charset="0"/>
            </a:endParaRPr>
          </a:p>
          <a:p>
            <a:pPr marL="0" indent="0" eaLnBrk="1" hangingPunct="1">
              <a:lnSpc>
                <a:spcPct val="90000"/>
              </a:lnSpc>
              <a:buFontTx/>
              <a:buNone/>
            </a:pPr>
            <a:r>
              <a:rPr lang="en-GB" altLang="en-US" sz="2800" i="1" dirty="0"/>
              <a:t>“I meet up with my girlfriends every Thursday evening and go to smoke shisha (flavoured tobacco) in Mile End. It’s a chilled place and the owners have segregated seating which means that it’s ok Islamically and we can also let our hair down and have fun without being harassed by boys for our phone numbers” </a:t>
            </a:r>
            <a:r>
              <a:rPr lang="en-GB" altLang="en-US" sz="2800" dirty="0"/>
              <a:t>(Taiba, aged 17)</a:t>
            </a:r>
          </a:p>
          <a:p>
            <a:pPr marL="0" indent="0" eaLnBrk="1" hangingPunct="1">
              <a:lnSpc>
                <a:spcPct val="70000"/>
              </a:lnSpc>
              <a:buFontTx/>
              <a:buNone/>
            </a:pPr>
            <a:endParaRPr lang="en-GB" altLang="en-US" sz="2000" dirty="0"/>
          </a:p>
          <a:p>
            <a:pPr marL="0" indent="0" eaLnBrk="1" hangingPunct="1">
              <a:lnSpc>
                <a:spcPct val="70000"/>
              </a:lnSpc>
              <a:buFontTx/>
              <a:buNone/>
            </a:pPr>
            <a:endParaRPr lang="en-GB" altLang="en-US" sz="1700" dirty="0"/>
          </a:p>
          <a:p>
            <a:pPr marL="0" indent="0" eaLnBrk="1" hangingPunct="1">
              <a:lnSpc>
                <a:spcPct val="70000"/>
              </a:lnSpc>
              <a:buFontTx/>
              <a:buNone/>
            </a:pPr>
            <a:endParaRPr lang="en-GB" altLang="en-US" sz="1700" dirty="0"/>
          </a:p>
          <a:p>
            <a:pPr marL="0" indent="0" eaLnBrk="1" hangingPunct="1">
              <a:lnSpc>
                <a:spcPct val="70000"/>
              </a:lnSpc>
              <a:buFontTx/>
              <a:buNone/>
            </a:pPr>
            <a:endParaRPr lang="en-GB" altLang="en-US" sz="1700" dirty="0">
              <a:latin typeface="Tahoma" panose="020B0604030504040204" pitchFamily="34" charset="0"/>
            </a:endParaRPr>
          </a:p>
          <a:p>
            <a:pPr marL="0" indent="0" eaLnBrk="1" hangingPunct="1">
              <a:lnSpc>
                <a:spcPct val="70000"/>
              </a:lnSpc>
              <a:buFontTx/>
              <a:buNone/>
            </a:pPr>
            <a:endParaRPr lang="en-GB" altLang="en-US" sz="1700" dirty="0">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2000"/>
                                        <p:tgtEl>
                                          <p:spTgt spid="23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555">
                                            <p:txEl>
                                              <p:pRg st="0" end="0"/>
                                            </p:txEl>
                                          </p:spTgt>
                                        </p:tgtEl>
                                        <p:attrNameLst>
                                          <p:attrName>style.visibility</p:attrName>
                                        </p:attrNameLst>
                                      </p:cBhvr>
                                      <p:to>
                                        <p:strVal val="visible"/>
                                      </p:to>
                                    </p:set>
                                    <p:animEffect transition="in" filter="fade">
                                      <p:cBhvr>
                                        <p:cTn id="12" dur="2000"/>
                                        <p:tgtEl>
                                          <p:spTgt spid="2355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3555">
                                            <p:txEl>
                                              <p:pRg st="2" end="2"/>
                                            </p:txEl>
                                          </p:spTgt>
                                        </p:tgtEl>
                                        <p:attrNameLst>
                                          <p:attrName>style.visibility</p:attrName>
                                        </p:attrNameLst>
                                      </p:cBhvr>
                                      <p:to>
                                        <p:strVal val="visible"/>
                                      </p:to>
                                    </p:set>
                                    <p:animEffect transition="in" filter="fade">
                                      <p:cBhvr>
                                        <p:cTn id="17" dur="2000"/>
                                        <p:tgtEl>
                                          <p:spTgt spid="23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F1A397E3-763A-A0DC-A326-C05EBCDF3BC0}"/>
              </a:ext>
            </a:extLst>
          </p:cNvPr>
          <p:cNvSpPr>
            <a:spLocks noGrp="1" noChangeArrowheads="1"/>
          </p:cNvSpPr>
          <p:nvPr>
            <p:ph type="title"/>
          </p:nvPr>
        </p:nvSpPr>
        <p:spPr/>
        <p:txBody>
          <a:bodyPr/>
          <a:lstStyle/>
          <a:p>
            <a:r>
              <a:rPr lang="en-US" altLang="en-US" sz="4400" b="1"/>
              <a:t>Islamic feminism? </a:t>
            </a:r>
          </a:p>
        </p:txBody>
      </p:sp>
      <p:pic>
        <p:nvPicPr>
          <p:cNvPr id="36867" name="Content Placeholder 3" descr="images4.jpg">
            <a:extLst>
              <a:ext uri="{FF2B5EF4-FFF2-40B4-BE49-F238E27FC236}">
                <a16:creationId xmlns:a16="http://schemas.microsoft.com/office/drawing/2014/main" id="{70914814-0297-0B3C-5BF8-EE66F1334DC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6192" b="26192"/>
          <a:stretch>
            <a:fillRect/>
          </a:stretch>
        </p:blipFill>
        <p:spPr>
          <a:xfrm>
            <a:off x="4445000" y="3781425"/>
            <a:ext cx="3632200" cy="2619375"/>
          </a:xfrm>
        </p:spPr>
      </p:pic>
      <p:pic>
        <p:nvPicPr>
          <p:cNvPr id="36868" name="Picture 5" descr="images1.jpg">
            <a:extLst>
              <a:ext uri="{FF2B5EF4-FFF2-40B4-BE49-F238E27FC236}">
                <a16:creationId xmlns:a16="http://schemas.microsoft.com/office/drawing/2014/main" id="{8C584826-7017-902E-A075-B87ECA0FA1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17638"/>
            <a:ext cx="3987800"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 descr="images5.jpg">
            <a:extLst>
              <a:ext uri="{FF2B5EF4-FFF2-40B4-BE49-F238E27FC236}">
                <a16:creationId xmlns:a16="http://schemas.microsoft.com/office/drawing/2014/main" id="{32FE05F0-6468-1F1B-CEA5-7FC0E61373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781425"/>
            <a:ext cx="39878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7" descr="images 6.jpg">
            <a:extLst>
              <a:ext uri="{FF2B5EF4-FFF2-40B4-BE49-F238E27FC236}">
                <a16:creationId xmlns:a16="http://schemas.microsoft.com/office/drawing/2014/main" id="{70DB196D-5FC2-B3C8-156B-5A39EB36ED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45000" y="1417638"/>
            <a:ext cx="3632200"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3AD9-FECF-1681-8FEA-4F6A47C56D4D}"/>
              </a:ext>
            </a:extLst>
          </p:cNvPr>
          <p:cNvSpPr>
            <a:spLocks noGrp="1"/>
          </p:cNvSpPr>
          <p:nvPr>
            <p:ph type="title"/>
          </p:nvPr>
        </p:nvSpPr>
        <p:spPr/>
        <p:txBody>
          <a:bodyPr/>
          <a:lstStyle/>
          <a:p>
            <a:r>
              <a:rPr lang="en-US" sz="8800" dirty="0"/>
              <a:t>2024 – challenges and opportunities </a:t>
            </a:r>
          </a:p>
        </p:txBody>
      </p:sp>
      <p:sp>
        <p:nvSpPr>
          <p:cNvPr id="3" name="Content Placeholder 2">
            <a:extLst>
              <a:ext uri="{FF2B5EF4-FFF2-40B4-BE49-F238E27FC236}">
                <a16:creationId xmlns:a16="http://schemas.microsoft.com/office/drawing/2014/main" id="{93D9761A-CA77-E780-82FC-CEBABC98A8EA}"/>
              </a:ext>
            </a:extLst>
          </p:cNvPr>
          <p:cNvSpPr>
            <a:spLocks noGrp="1"/>
          </p:cNvSpPr>
          <p:nvPr>
            <p:ph idx="1"/>
          </p:nvPr>
        </p:nvSpPr>
        <p:spPr>
          <a:xfrm>
            <a:off x="685800" y="609600"/>
            <a:ext cx="7772400" cy="5486400"/>
          </a:xfrm>
        </p:spPr>
        <p:txBody>
          <a:bodyPr/>
          <a:lstStyle/>
          <a:p>
            <a:endParaRPr lang="en-US" dirty="0"/>
          </a:p>
        </p:txBody>
      </p:sp>
      <p:sp>
        <p:nvSpPr>
          <p:cNvPr id="4" name="Slide Number Placeholder 3">
            <a:extLst>
              <a:ext uri="{FF2B5EF4-FFF2-40B4-BE49-F238E27FC236}">
                <a16:creationId xmlns:a16="http://schemas.microsoft.com/office/drawing/2014/main" id="{A95959C7-7415-DB8F-2930-C8D670C0FA1E}"/>
              </a:ext>
            </a:extLst>
          </p:cNvPr>
          <p:cNvSpPr>
            <a:spLocks noGrp="1"/>
          </p:cNvSpPr>
          <p:nvPr>
            <p:ph type="sldNum" sz="quarter" idx="12"/>
          </p:nvPr>
        </p:nvSpPr>
        <p:spPr/>
        <p:txBody>
          <a:bodyPr/>
          <a:lstStyle/>
          <a:p>
            <a:pPr>
              <a:defRPr/>
            </a:pPr>
            <a:fld id="{8B78964E-98D0-F843-B612-9096E25B7B76}" type="slidenum">
              <a:rPr lang="en-US" altLang="en-US" smtClean="0"/>
              <a:pPr>
                <a:defRPr/>
              </a:pPr>
              <a:t>35</a:t>
            </a:fld>
            <a:endParaRPr lang="en-US" altLang="en-US" sz="1200"/>
          </a:p>
        </p:txBody>
      </p:sp>
    </p:spTree>
    <p:extLst>
      <p:ext uri="{BB962C8B-B14F-4D97-AF65-F5344CB8AC3E}">
        <p14:creationId xmlns:p14="http://schemas.microsoft.com/office/powerpoint/2010/main" val="10943752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1">
            <a:extLst>
              <a:ext uri="{FF2B5EF4-FFF2-40B4-BE49-F238E27FC236}">
                <a16:creationId xmlns:a16="http://schemas.microsoft.com/office/drawing/2014/main" id="{5D6E3D85-2D9E-125D-012A-E103E9F7FB31}"/>
              </a:ext>
            </a:extLst>
          </p:cNvPr>
          <p:cNvSpPr>
            <a:spLocks noGrp="1"/>
          </p:cNvSpPr>
          <p:nvPr>
            <p:ph type="title"/>
          </p:nvPr>
        </p:nvSpPr>
        <p:spPr>
          <a:xfrm>
            <a:off x="179388" y="115888"/>
            <a:ext cx="5040312" cy="6626225"/>
          </a:xfrm>
        </p:spPr>
        <p:txBody>
          <a:bodyPr/>
          <a:lstStyle/>
          <a:p>
            <a:r>
              <a:rPr lang="en-GB" altLang="en-US" sz="2400" dirty="0"/>
              <a:t>Poverty &amp; disadvantage</a:t>
            </a:r>
            <a:br>
              <a:rPr lang="en-GB" altLang="en-US" sz="2400" dirty="0"/>
            </a:br>
            <a:r>
              <a:rPr lang="en-GB" altLang="en-US" sz="2400" dirty="0"/>
              <a:t/>
            </a:r>
            <a:br>
              <a:rPr lang="en-GB" altLang="en-US" sz="2400" dirty="0"/>
            </a:br>
            <a:r>
              <a:rPr lang="en-GB" altLang="en-US" sz="2400" dirty="0"/>
              <a:t>Racism, Islamophobia &amp; discrimination (recent riots 2024)</a:t>
            </a:r>
            <a:br>
              <a:rPr lang="en-GB" altLang="en-US" sz="2400" dirty="0"/>
            </a:br>
            <a:r>
              <a:rPr lang="en-GB" altLang="en-US" sz="2400" dirty="0"/>
              <a:t/>
            </a:r>
            <a:br>
              <a:rPr lang="en-GB" altLang="en-US" sz="2400" dirty="0"/>
            </a:br>
            <a:r>
              <a:rPr lang="en-GB" altLang="en-US" sz="2400" dirty="0"/>
              <a:t>Lack of accessible role models</a:t>
            </a:r>
            <a:br>
              <a:rPr lang="en-GB" altLang="en-US" sz="2400" dirty="0"/>
            </a:br>
            <a:r>
              <a:rPr lang="en-GB" altLang="en-US" sz="2400" dirty="0"/>
              <a:t/>
            </a:r>
            <a:br>
              <a:rPr lang="en-GB" altLang="en-US" sz="2400" dirty="0"/>
            </a:br>
            <a:r>
              <a:rPr lang="en-GB" altLang="en-US" sz="2400" dirty="0"/>
              <a:t>Intergenerational conflict (language, culture, patriarchy)</a:t>
            </a:r>
            <a:br>
              <a:rPr lang="en-GB" altLang="en-US" sz="2400" dirty="0"/>
            </a:br>
            <a:r>
              <a:rPr lang="en-GB" altLang="en-US" sz="2400" dirty="0"/>
              <a:t/>
            </a:r>
            <a:br>
              <a:rPr lang="en-GB" altLang="en-US" sz="2400" dirty="0"/>
            </a:br>
            <a:r>
              <a:rPr lang="en-GB" altLang="en-US" sz="2400" dirty="0"/>
              <a:t>Disengaged, marginalised, alienated</a:t>
            </a:r>
            <a:br>
              <a:rPr lang="en-GB" altLang="en-US" sz="2400" dirty="0"/>
            </a:br>
            <a:r>
              <a:rPr lang="en-GB" altLang="en-US" sz="2400" dirty="0"/>
              <a:t/>
            </a:r>
            <a:br>
              <a:rPr lang="en-GB" altLang="en-US" sz="2400" dirty="0"/>
            </a:br>
            <a:r>
              <a:rPr lang="en-GB" altLang="en-US" sz="2400" dirty="0"/>
              <a:t>Relative wealth disparity</a:t>
            </a:r>
            <a:br>
              <a:rPr lang="en-GB" altLang="en-US" sz="2400" dirty="0"/>
            </a:br>
            <a:r>
              <a:rPr lang="en-GB" altLang="en-US" sz="2400" dirty="0"/>
              <a:t/>
            </a:r>
            <a:br>
              <a:rPr lang="en-GB" altLang="en-US" sz="2400" dirty="0"/>
            </a:br>
            <a:r>
              <a:rPr lang="en-GB" altLang="en-US" sz="2400" dirty="0"/>
              <a:t>Crime &amp; anti-social behaviour</a:t>
            </a:r>
            <a:br>
              <a:rPr lang="en-GB" altLang="en-US" sz="2400" dirty="0"/>
            </a:br>
            <a:r>
              <a:rPr lang="en-GB" altLang="en-US" sz="2400" dirty="0"/>
              <a:t/>
            </a:r>
            <a:br>
              <a:rPr lang="en-GB" altLang="en-US" sz="2400" dirty="0"/>
            </a:br>
            <a:r>
              <a:rPr lang="en-GB" altLang="en-US" sz="2400" dirty="0"/>
              <a:t>Young carers</a:t>
            </a:r>
            <a:br>
              <a:rPr lang="en-GB" altLang="en-US" sz="2400" dirty="0"/>
            </a:br>
            <a:r>
              <a:rPr lang="en-GB" altLang="en-US" sz="2400" dirty="0"/>
              <a:t/>
            </a:r>
            <a:br>
              <a:rPr lang="en-GB" altLang="en-US" sz="2400" dirty="0"/>
            </a:br>
            <a:r>
              <a:rPr lang="en-GB" altLang="en-US" sz="2800" dirty="0"/>
              <a:t/>
            </a:r>
            <a:br>
              <a:rPr lang="en-GB" altLang="en-US" sz="2800" dirty="0"/>
            </a:br>
            <a:r>
              <a:rPr lang="en-GB" altLang="en-US" sz="2800" dirty="0"/>
              <a:t/>
            </a:r>
            <a:br>
              <a:rPr lang="en-GB" altLang="en-US" sz="2800" dirty="0"/>
            </a:br>
            <a:r>
              <a:rPr lang="en-GB" altLang="en-US" sz="2800" dirty="0"/>
              <a:t/>
            </a:r>
            <a:br>
              <a:rPr lang="en-GB" altLang="en-US" sz="2800" dirty="0"/>
            </a:br>
            <a:r>
              <a:rPr lang="en-GB" altLang="en-US" sz="2800" dirty="0"/>
              <a:t/>
            </a:r>
            <a:br>
              <a:rPr lang="en-GB" altLang="en-US" sz="2800" dirty="0"/>
            </a:br>
            <a:r>
              <a:rPr lang="en-GB" altLang="en-US" sz="2800" dirty="0"/>
              <a:t/>
            </a:r>
            <a:br>
              <a:rPr lang="en-GB" altLang="en-US" sz="2800" dirty="0"/>
            </a:br>
            <a:endParaRPr lang="en-GB" altLang="en-US" sz="2800" dirty="0"/>
          </a:p>
        </p:txBody>
      </p:sp>
      <p:sp>
        <p:nvSpPr>
          <p:cNvPr id="243715" name="Slide Number Placeholder 3">
            <a:extLst>
              <a:ext uri="{FF2B5EF4-FFF2-40B4-BE49-F238E27FC236}">
                <a16:creationId xmlns:a16="http://schemas.microsoft.com/office/drawing/2014/main" id="{802300A1-8F58-D1D4-E0AD-60AC5B195C7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406AEBF4-EE3E-EB4C-B428-D84523EB90D1}" type="slidenum">
              <a:rPr lang="en-US" altLang="en-US" sz="900"/>
              <a:pPr>
                <a:spcBef>
                  <a:spcPct val="0"/>
                </a:spcBef>
                <a:buClrTx/>
                <a:buFontTx/>
                <a:buNone/>
              </a:pPr>
              <a:t>36</a:t>
            </a:fld>
            <a:endParaRPr lang="en-US" altLang="en-US" sz="1200"/>
          </a:p>
        </p:txBody>
      </p:sp>
      <p:pic>
        <p:nvPicPr>
          <p:cNvPr id="243716" name="Picture 2">
            <a:extLst>
              <a:ext uri="{FF2B5EF4-FFF2-40B4-BE49-F238E27FC236}">
                <a16:creationId xmlns:a16="http://schemas.microsoft.com/office/drawing/2014/main" id="{0F58C355-4957-9FB7-E7BB-5CDAC4D50B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164388" y="0"/>
            <a:ext cx="1979612" cy="2311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3717" name="Picture 3">
            <a:extLst>
              <a:ext uri="{FF2B5EF4-FFF2-40B4-BE49-F238E27FC236}">
                <a16:creationId xmlns:a16="http://schemas.microsoft.com/office/drawing/2014/main" id="{C62F20A8-81FC-68B5-552B-EDCDC4258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2276475"/>
            <a:ext cx="1979612"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3718" name="Picture 4">
            <a:extLst>
              <a:ext uri="{FF2B5EF4-FFF2-40B4-BE49-F238E27FC236}">
                <a16:creationId xmlns:a16="http://schemas.microsoft.com/office/drawing/2014/main" id="{A8AA5CC8-DF7A-B4E7-1183-3C622BA41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4519613"/>
            <a:ext cx="1989137" cy="233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3719" name="Picture 5">
            <a:extLst>
              <a:ext uri="{FF2B5EF4-FFF2-40B4-BE49-F238E27FC236}">
                <a16:creationId xmlns:a16="http://schemas.microsoft.com/office/drawing/2014/main" id="{75FB5DCF-B75E-CF26-B12D-CE56724554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4519613"/>
            <a:ext cx="1798637" cy="233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3720" name="Picture 6">
            <a:extLst>
              <a:ext uri="{FF2B5EF4-FFF2-40B4-BE49-F238E27FC236}">
                <a16:creationId xmlns:a16="http://schemas.microsoft.com/office/drawing/2014/main" id="{167AE559-82A1-8A00-C4D5-33939F0DD9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9875" y="0"/>
            <a:ext cx="180022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3721" name="Picture 7">
            <a:extLst>
              <a:ext uri="{FF2B5EF4-FFF2-40B4-BE49-F238E27FC236}">
                <a16:creationId xmlns:a16="http://schemas.microsoft.com/office/drawing/2014/main" id="{1E7DDA35-8387-EA66-A589-A19E4E1DC2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9875" y="2276475"/>
            <a:ext cx="1814513"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5B435581-1700-7DB6-5401-8939211E667C}"/>
              </a:ext>
            </a:extLst>
          </p:cNvPr>
          <p:cNvSpPr>
            <a:spLocks noGrp="1"/>
          </p:cNvSpPr>
          <p:nvPr>
            <p:ph type="title"/>
          </p:nvPr>
        </p:nvSpPr>
        <p:spPr>
          <a:xfrm>
            <a:off x="685800" y="609600"/>
            <a:ext cx="7772400" cy="803275"/>
          </a:xfrm>
        </p:spPr>
        <p:txBody>
          <a:bodyPr/>
          <a:lstStyle/>
          <a:p>
            <a:r>
              <a:rPr lang="en-GB" altLang="en-US" sz="2800" b="1" dirty="0"/>
              <a:t>British-Bangladeshis 2024: </a:t>
            </a:r>
            <a:r>
              <a:rPr lang="en-GB" altLang="en-US" sz="2800" b="1" i="1" dirty="0"/>
              <a:t>A sociology </a:t>
            </a:r>
          </a:p>
        </p:txBody>
      </p:sp>
      <p:sp>
        <p:nvSpPr>
          <p:cNvPr id="3" name="Content Placeholder 2">
            <a:extLst>
              <a:ext uri="{FF2B5EF4-FFF2-40B4-BE49-F238E27FC236}">
                <a16:creationId xmlns:a16="http://schemas.microsoft.com/office/drawing/2014/main" id="{9F175F8E-66FD-B691-7165-F5AC9258D9A1}"/>
              </a:ext>
            </a:extLst>
          </p:cNvPr>
          <p:cNvSpPr>
            <a:spLocks noGrp="1"/>
          </p:cNvSpPr>
          <p:nvPr>
            <p:ph idx="1"/>
          </p:nvPr>
        </p:nvSpPr>
        <p:spPr>
          <a:xfrm>
            <a:off x="685800" y="1125538"/>
            <a:ext cx="7847013" cy="5616575"/>
          </a:xfrm>
        </p:spPr>
        <p:txBody>
          <a:bodyPr/>
          <a:lstStyle/>
          <a:p>
            <a:pPr>
              <a:buFont typeface="Arial" panose="020B0604020202020204" pitchFamily="34" charset="0"/>
              <a:buChar char="•"/>
              <a:defRPr/>
            </a:pPr>
            <a:r>
              <a:rPr lang="en-GB" sz="2000" dirty="0"/>
              <a:t>The question of identity (subjective/ multifaceted) lingers…</a:t>
            </a:r>
          </a:p>
          <a:p>
            <a:pPr>
              <a:buFont typeface="Arial" panose="020B0604020202020204" pitchFamily="34" charset="0"/>
              <a:buChar char="•"/>
              <a:defRPr/>
            </a:pPr>
            <a:r>
              <a:rPr lang="en-GB" sz="2000" dirty="0"/>
              <a:t>The claim to ‘Britishness’ is real – fluid/ complex/ subjective/ exclusive/ difficult to grasp and define</a:t>
            </a:r>
          </a:p>
          <a:p>
            <a:pPr>
              <a:buFont typeface="Arial" panose="020B0604020202020204" pitchFamily="34" charset="0"/>
              <a:buChar char="•"/>
              <a:defRPr/>
            </a:pPr>
            <a:r>
              <a:rPr lang="en-GB" sz="2000" dirty="0"/>
              <a:t>Inter-generational disparity/ conflict (culture, language, technology, ideology)</a:t>
            </a:r>
          </a:p>
          <a:p>
            <a:pPr>
              <a:buFont typeface="Arial" panose="020B0604020202020204" pitchFamily="34" charset="0"/>
              <a:buChar char="•"/>
              <a:defRPr/>
            </a:pPr>
            <a:r>
              <a:rPr lang="en-GB" sz="2000" dirty="0"/>
              <a:t>Patriarchy is ‘real’ – educated and confident generation of women pushing the boundaries</a:t>
            </a:r>
          </a:p>
          <a:p>
            <a:pPr>
              <a:buFont typeface="Arial" panose="020B0604020202020204" pitchFamily="34" charset="0"/>
              <a:buChar char="•"/>
              <a:defRPr/>
            </a:pPr>
            <a:r>
              <a:rPr lang="en-GB" sz="2000" dirty="0"/>
              <a:t>Working-class reality (overcrowding - housing, health disparities, unemployment, service sector/ retail low paid jobs, crime) </a:t>
            </a:r>
          </a:p>
          <a:p>
            <a:pPr>
              <a:buFont typeface="Arial" panose="020B0604020202020204" pitchFamily="34" charset="0"/>
              <a:buChar char="•"/>
              <a:defRPr/>
            </a:pPr>
            <a:r>
              <a:rPr lang="en-GB" sz="2000" dirty="0"/>
              <a:t>Racism as a ‘lived experience’ – ‘new’ cultural racisms of ‘difference’, Islamophobia </a:t>
            </a:r>
          </a:p>
          <a:p>
            <a:pPr>
              <a:buFont typeface="Arial" panose="020B0604020202020204" pitchFamily="34" charset="0"/>
              <a:buChar char="•"/>
              <a:defRPr/>
            </a:pPr>
            <a:r>
              <a:rPr lang="en-GB" sz="2000" dirty="0"/>
              <a:t>Diversity among British-Bangladeshis (geography, social class, caste, urban/ rural, education, profession, ‘new’ European migrants)</a:t>
            </a:r>
          </a:p>
          <a:p>
            <a:pPr>
              <a:buFont typeface="Arial" panose="020B0604020202020204" pitchFamily="34" charset="0"/>
              <a:buChar char="•"/>
              <a:defRPr/>
            </a:pPr>
            <a:r>
              <a:rPr lang="en-GB" sz="2000" dirty="0"/>
              <a:t>Lack of representation in arts, media, sports</a:t>
            </a:r>
          </a:p>
          <a:p>
            <a:pPr marL="0" indent="0">
              <a:buFontTx/>
              <a:buNone/>
              <a:defRPr/>
            </a:pPr>
            <a:endParaRPr lang="en-GB" dirty="0"/>
          </a:p>
        </p:txBody>
      </p:sp>
      <p:sp>
        <p:nvSpPr>
          <p:cNvPr id="24580" name="Slide Number Placeholder 3">
            <a:extLst>
              <a:ext uri="{FF2B5EF4-FFF2-40B4-BE49-F238E27FC236}">
                <a16:creationId xmlns:a16="http://schemas.microsoft.com/office/drawing/2014/main" id="{DDA3E116-3F29-594C-526C-3EB37114C7A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endParaRPr lang="en-US" altLang="en-US" sz="12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0954D7B7-B114-566B-ED10-66848CF7CABA}"/>
              </a:ext>
            </a:extLst>
          </p:cNvPr>
          <p:cNvSpPr>
            <a:spLocks noGrp="1" noChangeArrowheads="1"/>
          </p:cNvSpPr>
          <p:nvPr>
            <p:ph type="title"/>
          </p:nvPr>
        </p:nvSpPr>
        <p:spPr/>
        <p:txBody>
          <a:bodyPr/>
          <a:lstStyle/>
          <a:p>
            <a:r>
              <a:rPr lang="en-US" altLang="en-US" sz="4800" b="1"/>
              <a:t>The debate continues…</a:t>
            </a:r>
          </a:p>
        </p:txBody>
      </p:sp>
      <p:sp>
        <p:nvSpPr>
          <p:cNvPr id="3" name="Content Placeholder 2">
            <a:extLst>
              <a:ext uri="{FF2B5EF4-FFF2-40B4-BE49-F238E27FC236}">
                <a16:creationId xmlns:a16="http://schemas.microsoft.com/office/drawing/2014/main" id="{11F66D18-0C16-0FD6-51A4-314C6D41B312}"/>
              </a:ext>
            </a:extLst>
          </p:cNvPr>
          <p:cNvSpPr>
            <a:spLocks noGrp="1"/>
          </p:cNvSpPr>
          <p:nvPr>
            <p:ph idx="1"/>
          </p:nvPr>
        </p:nvSpPr>
        <p:spPr/>
        <p:txBody>
          <a:bodyPr>
            <a:normAutofit fontScale="77500" lnSpcReduction="20000"/>
          </a:bodyPr>
          <a:lstStyle/>
          <a:p>
            <a:pPr marL="0" indent="0" algn="ctr">
              <a:buFontTx/>
              <a:buNone/>
              <a:defRPr/>
            </a:pPr>
            <a:r>
              <a:rPr lang="en-US" sz="6600" dirty="0">
                <a:hlinkClick r:id="rId2"/>
              </a:rPr>
              <a:t>a.hoque@gold.ac.uk</a:t>
            </a:r>
            <a:endParaRPr lang="en-US" sz="6600" dirty="0"/>
          </a:p>
          <a:p>
            <a:pPr marL="0" indent="0" algn="ctr">
              <a:buFontTx/>
              <a:buNone/>
              <a:defRPr/>
            </a:pPr>
            <a:endParaRPr lang="en-US" sz="6600" dirty="0"/>
          </a:p>
          <a:p>
            <a:pPr marL="0" indent="0" algn="ctr">
              <a:buFontTx/>
              <a:buNone/>
              <a:defRPr/>
            </a:pPr>
            <a:r>
              <a:rPr lang="en-US" sz="6600" dirty="0"/>
              <a:t>@BrIslam2015</a:t>
            </a:r>
          </a:p>
          <a:p>
            <a:pPr marL="0" indent="0" algn="ctr">
              <a:buFontTx/>
              <a:buNone/>
              <a:defRPr/>
            </a:pPr>
            <a:r>
              <a:rPr lang="en-US" sz="4400" dirty="0"/>
              <a:t>#WhoAmI?</a:t>
            </a:r>
          </a:p>
          <a:p>
            <a:pPr marL="0" indent="0" algn="ctr">
              <a:buFontTx/>
              <a:buNone/>
              <a:defRPr/>
            </a:pPr>
            <a:r>
              <a:rPr lang="en-US" sz="4400" dirty="0"/>
              <a:t>#WhereDoWeBelong?</a:t>
            </a:r>
          </a:p>
          <a:p>
            <a:pPr marL="0" indent="0" algn="ctr">
              <a:buFontTx/>
              <a:buNone/>
              <a:defRPr/>
            </a:pPr>
            <a:r>
              <a:rPr lang="en-US" sz="4400" dirty="0"/>
              <a:t>#PingPongGeneration</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2243AA59-F5AC-2B06-98D9-7182A7996093}"/>
              </a:ext>
            </a:extLst>
          </p:cNvPr>
          <p:cNvSpPr>
            <a:spLocks noGrp="1" noChangeArrowheads="1"/>
          </p:cNvSpPr>
          <p:nvPr>
            <p:ph type="title"/>
          </p:nvPr>
        </p:nvSpPr>
        <p:spPr>
          <a:xfrm>
            <a:off x="685800" y="0"/>
            <a:ext cx="7772400" cy="692150"/>
          </a:xfrm>
        </p:spPr>
        <p:txBody>
          <a:bodyPr/>
          <a:lstStyle/>
          <a:p>
            <a:r>
              <a:rPr lang="en-GB" altLang="en-US" sz="3600" b="1"/>
              <a:t>References</a:t>
            </a:r>
          </a:p>
        </p:txBody>
      </p:sp>
      <p:sp>
        <p:nvSpPr>
          <p:cNvPr id="38915" name="Content Placeholder 2">
            <a:extLst>
              <a:ext uri="{FF2B5EF4-FFF2-40B4-BE49-F238E27FC236}">
                <a16:creationId xmlns:a16="http://schemas.microsoft.com/office/drawing/2014/main" id="{643A8F85-81EB-691A-38A1-FE4396513E0A}"/>
              </a:ext>
            </a:extLst>
          </p:cNvPr>
          <p:cNvSpPr>
            <a:spLocks noGrp="1" noChangeArrowheads="1"/>
          </p:cNvSpPr>
          <p:nvPr>
            <p:ph idx="1"/>
          </p:nvPr>
        </p:nvSpPr>
        <p:spPr>
          <a:xfrm>
            <a:off x="107950" y="692150"/>
            <a:ext cx="8928100" cy="6013450"/>
          </a:xfrm>
        </p:spPr>
        <p:txBody>
          <a:bodyPr/>
          <a:lstStyle/>
          <a:p>
            <a:pPr marL="0" indent="0">
              <a:buFontTx/>
              <a:buNone/>
            </a:pPr>
            <a:r>
              <a:rPr lang="en-GB" altLang="en-US" sz="1200"/>
              <a:t>Al-Ali, N. and K. Koser (2002) ‘Transnationalism, International Migration and Home’, in N. Al-Ali and K. Koser (eds) New Approaches to Migration? Transnational Communities and the Transformation of Home, pp. 1–14. London &amp; New York: Routledge</a:t>
            </a:r>
          </a:p>
          <a:p>
            <a:pPr marL="0" indent="0">
              <a:buFontTx/>
              <a:buNone/>
            </a:pPr>
            <a:r>
              <a:rPr lang="en-GB" altLang="en-US" sz="1200"/>
              <a:t>Bhaba, H.K (2004) The Location of Culture, London: Routledge</a:t>
            </a:r>
          </a:p>
          <a:p>
            <a:pPr marL="0" indent="0">
              <a:buFontTx/>
              <a:buNone/>
            </a:pPr>
            <a:r>
              <a:rPr lang="en-GB" altLang="en-US" sz="1200"/>
              <a:t>Cox, S (2020) ‘Telling the ‘hidden’ histories of British-Bangladeshis’, 25th Feb 2020, https://www.gold.ac.uk/news/a-very-british-history/</a:t>
            </a:r>
          </a:p>
          <a:p>
            <a:pPr marL="0" indent="0">
              <a:buFontTx/>
              <a:buNone/>
            </a:pPr>
            <a:r>
              <a:rPr lang="en-GB" altLang="en-US" sz="1200"/>
              <a:t>Gardner, K (1993) ‘Desh-Bidesh: Sylheti images of home and away’, </a:t>
            </a:r>
            <a:r>
              <a:rPr lang="en-GB" altLang="en-US" sz="1200" i="1"/>
              <a:t>Man: The Journal of the Royal Anthropological Institute, </a:t>
            </a:r>
            <a:r>
              <a:rPr lang="en-GB" altLang="en-US" sz="1200"/>
              <a:t>28(1):1-17</a:t>
            </a:r>
          </a:p>
          <a:p>
            <a:pPr marL="0" indent="0">
              <a:buFontTx/>
              <a:buNone/>
            </a:pPr>
            <a:r>
              <a:rPr lang="en-GB" altLang="en-US" sz="1200"/>
              <a:t>Gardner, K (2002) </a:t>
            </a:r>
            <a:r>
              <a:rPr lang="en-GB" altLang="en-US" sz="1200" i="1"/>
              <a:t>Age, Narrative and Migration: The life course and life histories of Bengali elders in London, </a:t>
            </a:r>
            <a:r>
              <a:rPr lang="en-GB" altLang="en-US" sz="1200"/>
              <a:t>Oxford: Berg.</a:t>
            </a:r>
          </a:p>
          <a:p>
            <a:pPr marL="0" indent="0">
              <a:buFontTx/>
              <a:buNone/>
            </a:pPr>
            <a:r>
              <a:rPr lang="en-GB" altLang="en-US" sz="1200"/>
              <a:t>Hall, S (1990) ‘Cultural Identity and Diaspora’, in J. Rutherford (ed.) Identity: Community, Culture, Difference, pp. 222–37. London: Lawrence &amp; Wishart</a:t>
            </a:r>
          </a:p>
          <a:p>
            <a:pPr marL="0" indent="0">
              <a:buFontTx/>
              <a:buNone/>
            </a:pPr>
            <a:r>
              <a:rPr lang="en-GB" altLang="en-US" sz="1200"/>
              <a:t>Hall, S (1996) ‘Who needs “identity”?’, in Hall, S and du Gay, P (eds) </a:t>
            </a:r>
            <a:r>
              <a:rPr lang="en-GB" altLang="en-US" sz="1200" i="1"/>
              <a:t>Questions of Cultural Identity, </a:t>
            </a:r>
            <a:r>
              <a:rPr lang="en-GB" altLang="en-US" sz="1200"/>
              <a:t>London: Sage</a:t>
            </a:r>
          </a:p>
          <a:p>
            <a:pPr marL="0" indent="0">
              <a:buFontTx/>
              <a:buNone/>
            </a:pPr>
            <a:r>
              <a:rPr lang="en-GB" altLang="en-US" sz="1200"/>
              <a:t>Hoque, A (2015) </a:t>
            </a:r>
            <a:r>
              <a:rPr lang="en-GB" altLang="en-US" sz="1200" i="1"/>
              <a:t>British-Islamic Identity: Third Generation Bangladeshis from East London, </a:t>
            </a:r>
            <a:r>
              <a:rPr lang="en-GB" altLang="en-US" sz="1200"/>
              <a:t>London: IOE Press, Trentham Books. </a:t>
            </a:r>
          </a:p>
          <a:p>
            <a:pPr marL="0" indent="0">
              <a:buFontTx/>
              <a:buNone/>
            </a:pPr>
            <a:r>
              <a:rPr lang="en-GB" altLang="en-US" sz="1200"/>
              <a:t>Hoque, A (2018) ‘Third-generation British-Bangladeshis from east London: Complex identities and a culturally responsive pedagogy’</a:t>
            </a:r>
            <a:r>
              <a:rPr lang="en-GB" altLang="en-US" sz="1200" i="1"/>
              <a:t>, British Journal of the Sociology of Education, </a:t>
            </a:r>
            <a:r>
              <a:rPr lang="en-GB" altLang="en-US" sz="1200"/>
              <a:t>39 (2018): 182-196</a:t>
            </a:r>
          </a:p>
          <a:p>
            <a:pPr marL="0" indent="0">
              <a:buFontTx/>
              <a:buNone/>
            </a:pPr>
            <a:r>
              <a:rPr lang="en-GB" altLang="en-US" sz="1200"/>
              <a:t>Hoque, A &amp; Keelan, A (2020) </a:t>
            </a:r>
            <a:r>
              <a:rPr lang="en-GB" altLang="en-US" sz="1200" i="1"/>
              <a:t>A Very British History: British Bangladeshis, </a:t>
            </a:r>
            <a:r>
              <a:rPr lang="en-GB" altLang="en-US" sz="1200"/>
              <a:t>BBC4, 26</a:t>
            </a:r>
            <a:r>
              <a:rPr lang="en-GB" altLang="en-US" sz="1200" baseline="30000"/>
              <a:t>th</a:t>
            </a:r>
            <a:r>
              <a:rPr lang="en-GB" altLang="en-US" sz="1200"/>
              <a:t> Feb</a:t>
            </a:r>
          </a:p>
          <a:p>
            <a:pPr marL="0" indent="0">
              <a:buFontTx/>
              <a:buNone/>
            </a:pPr>
            <a:r>
              <a:rPr lang="en-GB" altLang="en-US" sz="1200"/>
              <a:t>Kearney, C (2003) </a:t>
            </a:r>
            <a:r>
              <a:rPr lang="en-GB" altLang="en-US" sz="1200" i="1"/>
              <a:t>The Monkey’s Mask: Identity, memory, narrative and voice, </a:t>
            </a:r>
            <a:r>
              <a:rPr lang="en-GB" altLang="en-US" sz="1200"/>
              <a:t>Stoke-on-Trent: Trentham Books. </a:t>
            </a:r>
          </a:p>
          <a:p>
            <a:pPr marL="0" indent="0">
              <a:buFontTx/>
              <a:buNone/>
            </a:pPr>
            <a:r>
              <a:rPr lang="en-GB" altLang="en-US" sz="1200"/>
              <a:t>Kershen, A (eds, 1998) </a:t>
            </a:r>
            <a:r>
              <a:rPr lang="en-GB" altLang="en-US" sz="1200" i="1"/>
              <a:t>A Question of Identity, </a:t>
            </a:r>
            <a:r>
              <a:rPr lang="en-GB" altLang="en-US" sz="1200"/>
              <a:t>Aldershot: Ashgate.  </a:t>
            </a:r>
          </a:p>
          <a:p>
            <a:pPr marL="0" indent="0">
              <a:buFontTx/>
              <a:buNone/>
            </a:pPr>
            <a:r>
              <a:rPr lang="en-GB" altLang="en-US" sz="1200"/>
              <a:t>Lawler, S (2013) </a:t>
            </a:r>
            <a:r>
              <a:rPr lang="en-GB" altLang="en-US" sz="1200" i="1"/>
              <a:t>Identity: Sociological perspectives, 2</a:t>
            </a:r>
            <a:r>
              <a:rPr lang="en-GB" altLang="en-US" sz="1200" i="1" baseline="30000"/>
              <a:t>nd</a:t>
            </a:r>
            <a:r>
              <a:rPr lang="en-GB" altLang="en-US" sz="1200" i="1"/>
              <a:t> ed, </a:t>
            </a:r>
            <a:r>
              <a:rPr lang="en-GB" altLang="en-US" sz="1200"/>
              <a:t>Cambridge: Polity Press. </a:t>
            </a:r>
          </a:p>
          <a:p>
            <a:pPr marL="0" indent="0">
              <a:buFontTx/>
              <a:buNone/>
            </a:pPr>
            <a:r>
              <a:rPr lang="en-GB" altLang="en-US" sz="1200"/>
              <a:t>Maalouf, A (2000) On Identity, London: Harville Press</a:t>
            </a:r>
          </a:p>
          <a:p>
            <a:pPr marL="0" indent="0">
              <a:buFontTx/>
              <a:buNone/>
            </a:pPr>
            <a:r>
              <a:rPr lang="en-GB" altLang="en-US" sz="1200"/>
              <a:t>Massey, D (1994) Space, Place and Gender, Cambridge: Polity Press</a:t>
            </a:r>
          </a:p>
          <a:p>
            <a:pPr marL="0" indent="0">
              <a:buFontTx/>
              <a:buNone/>
            </a:pPr>
            <a:r>
              <a:rPr lang="en-GB" altLang="en-US" sz="1200"/>
              <a:t>Omaar, R (2007) </a:t>
            </a:r>
            <a:r>
              <a:rPr lang="en-GB" altLang="en-US" sz="1200" i="1"/>
              <a:t>Only Half of Me: British and Muslim – the conflict within, </a:t>
            </a:r>
            <a:r>
              <a:rPr lang="en-GB" altLang="en-US" sz="1200"/>
              <a:t>London: Penguin</a:t>
            </a:r>
          </a:p>
          <a:p>
            <a:pPr marL="0" indent="0">
              <a:buFontTx/>
              <a:buNone/>
            </a:pPr>
            <a:r>
              <a:rPr lang="en-GB" altLang="en-US" sz="1200"/>
              <a:t>Paritus, V (2011) ‘Home” for Now or “Home” for Good? East European Migrants’ Experiences of Accommodation in London’, Home Cultures, 8(3): 265-296</a:t>
            </a:r>
          </a:p>
          <a:p>
            <a:pPr marL="0" indent="0">
              <a:buFontTx/>
              <a:buNone/>
            </a:pPr>
            <a:r>
              <a:rPr lang="en-GB" altLang="en-US" sz="1200"/>
              <a:t>Pratt, M. B (1984) ‘Identity: Skin Blood Heart’, in E. Bulkin, M. B. Pratt and B. Smith (eds) Yours in Struggle: Three Feminist Perspectives on Anti-Semitism and Racism, pp. 10–63. New York: Long Haul Press</a:t>
            </a:r>
          </a:p>
          <a:p>
            <a:pPr marL="0" indent="0">
              <a:buFontTx/>
              <a:buNone/>
            </a:pPr>
            <a:r>
              <a:rPr lang="en-GB" altLang="en-US" sz="1200"/>
              <a:t>Said, E (1979) </a:t>
            </a:r>
            <a:r>
              <a:rPr lang="en-GB" altLang="en-US" sz="1200" i="1"/>
              <a:t>Orientalism, 2</a:t>
            </a:r>
            <a:r>
              <a:rPr lang="en-GB" altLang="en-US" sz="1200" i="1" baseline="30000"/>
              <a:t>nd</a:t>
            </a:r>
            <a:r>
              <a:rPr lang="en-GB" altLang="en-US" sz="1200" i="1"/>
              <a:t> ed, </a:t>
            </a:r>
            <a:r>
              <a:rPr lang="en-GB" altLang="en-US" sz="1200"/>
              <a:t>Harmondsworth: Penguin.</a:t>
            </a:r>
          </a:p>
        </p:txBody>
      </p:sp>
      <p:sp>
        <p:nvSpPr>
          <p:cNvPr id="38916" name="Slide Number Placeholder 3">
            <a:extLst>
              <a:ext uri="{FF2B5EF4-FFF2-40B4-BE49-F238E27FC236}">
                <a16:creationId xmlns:a16="http://schemas.microsoft.com/office/drawing/2014/main" id="{D5ED2242-11C5-BD86-30C7-98785703224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C36F47D2-20FC-BC44-8059-00B063BE29F3}" type="slidenum">
              <a:rPr lang="en-US" altLang="en-US" sz="900"/>
              <a:pPr>
                <a:spcBef>
                  <a:spcPct val="0"/>
                </a:spcBef>
                <a:buClrTx/>
                <a:buFontTx/>
                <a:buNone/>
              </a:pPr>
              <a:t>39</a:t>
            </a:fld>
            <a:endParaRPr lang="en-US" altLang="en-US" sz="12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DF11-05A2-1BA0-11E6-3AE780A4A9AF}"/>
              </a:ext>
            </a:extLst>
          </p:cNvPr>
          <p:cNvSpPr>
            <a:spLocks noGrp="1"/>
          </p:cNvSpPr>
          <p:nvPr>
            <p:ph type="title"/>
          </p:nvPr>
        </p:nvSpPr>
        <p:spPr/>
        <p:txBody>
          <a:bodyPr/>
          <a:lstStyle/>
          <a:p>
            <a:r>
              <a:rPr lang="en-US" dirty="0"/>
              <a:t>Today’s talk….</a:t>
            </a:r>
          </a:p>
        </p:txBody>
      </p:sp>
      <p:sp>
        <p:nvSpPr>
          <p:cNvPr id="3" name="Content Placeholder 2">
            <a:extLst>
              <a:ext uri="{FF2B5EF4-FFF2-40B4-BE49-F238E27FC236}">
                <a16:creationId xmlns:a16="http://schemas.microsoft.com/office/drawing/2014/main" id="{15032B6A-D4F4-CBAF-C296-040993073A5F}"/>
              </a:ext>
            </a:extLst>
          </p:cNvPr>
          <p:cNvSpPr>
            <a:spLocks noGrp="1"/>
          </p:cNvSpPr>
          <p:nvPr>
            <p:ph idx="1"/>
          </p:nvPr>
        </p:nvSpPr>
        <p:spPr>
          <a:xfrm>
            <a:off x="107504" y="1628800"/>
            <a:ext cx="8928992" cy="4467200"/>
          </a:xfrm>
        </p:spPr>
        <p:txBody>
          <a:bodyPr/>
          <a:lstStyle/>
          <a:p>
            <a:pPr>
              <a:buFont typeface="Wingdings" pitchFamily="2" charset="2"/>
              <a:buChar char="§"/>
            </a:pPr>
            <a:r>
              <a:rPr lang="en-US" sz="3200" dirty="0"/>
              <a:t>Will offer insight, understanding, perspective into the everyday ‘lived experiences’ of British Bangladeshis</a:t>
            </a:r>
          </a:p>
          <a:p>
            <a:pPr>
              <a:buFont typeface="Wingdings" pitchFamily="2" charset="2"/>
              <a:buChar char="§"/>
            </a:pPr>
            <a:r>
              <a:rPr lang="en-US" sz="3200" dirty="0"/>
              <a:t>Is informed by my </a:t>
            </a:r>
            <a:r>
              <a:rPr lang="en-US" sz="3200" b="1" dirty="0"/>
              <a:t>own </a:t>
            </a:r>
            <a:r>
              <a:rPr lang="en-US" sz="3200" dirty="0"/>
              <a:t>lived experience as a British-Bangladeshi </a:t>
            </a:r>
            <a:r>
              <a:rPr lang="en-US" sz="3200" b="1" dirty="0"/>
              <a:t>and </a:t>
            </a:r>
            <a:r>
              <a:rPr lang="en-US" sz="3200" dirty="0"/>
              <a:t>as a father to 3 young daughters; my academic &amp; professional research journey; my journalism and TV documentary media adventure; and in-depth policy work with government</a:t>
            </a:r>
          </a:p>
          <a:p>
            <a:pPr>
              <a:buFont typeface="Wingdings" pitchFamily="2" charset="2"/>
              <a:buChar char="§"/>
            </a:pPr>
            <a:endParaRPr lang="en-US" sz="3200" dirty="0"/>
          </a:p>
        </p:txBody>
      </p:sp>
      <p:sp>
        <p:nvSpPr>
          <p:cNvPr id="4" name="Slide Number Placeholder 3">
            <a:extLst>
              <a:ext uri="{FF2B5EF4-FFF2-40B4-BE49-F238E27FC236}">
                <a16:creationId xmlns:a16="http://schemas.microsoft.com/office/drawing/2014/main" id="{28C172AB-59F0-CFAC-20CB-00891FA1DE3C}"/>
              </a:ext>
            </a:extLst>
          </p:cNvPr>
          <p:cNvSpPr>
            <a:spLocks noGrp="1"/>
          </p:cNvSpPr>
          <p:nvPr>
            <p:ph type="sldNum" sz="quarter" idx="12"/>
          </p:nvPr>
        </p:nvSpPr>
        <p:spPr/>
        <p:txBody>
          <a:bodyPr/>
          <a:lstStyle/>
          <a:p>
            <a:pPr>
              <a:defRPr/>
            </a:pPr>
            <a:fld id="{8B78964E-98D0-F843-B612-9096E25B7B76}" type="slidenum">
              <a:rPr lang="en-US" altLang="en-US" smtClean="0"/>
              <a:pPr>
                <a:defRPr/>
              </a:pPr>
              <a:t>4</a:t>
            </a:fld>
            <a:endParaRPr lang="en-US" altLang="en-US" sz="1200"/>
          </a:p>
        </p:txBody>
      </p:sp>
    </p:spTree>
    <p:extLst>
      <p:ext uri="{BB962C8B-B14F-4D97-AF65-F5344CB8AC3E}">
        <p14:creationId xmlns:p14="http://schemas.microsoft.com/office/powerpoint/2010/main" val="15081918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893C7C26-0B0F-69AB-D8EA-788869DB8DA9}"/>
              </a:ext>
            </a:extLst>
          </p:cNvPr>
          <p:cNvSpPr>
            <a:spLocks noGrp="1"/>
          </p:cNvSpPr>
          <p:nvPr>
            <p:ph type="title"/>
          </p:nvPr>
        </p:nvSpPr>
        <p:spPr/>
        <p:txBody>
          <a:bodyPr/>
          <a:lstStyle/>
          <a:p>
            <a:endParaRPr lang="en-GB" altLang="en-US"/>
          </a:p>
        </p:txBody>
      </p:sp>
      <p:sp>
        <p:nvSpPr>
          <p:cNvPr id="4099" name="Slide Number Placeholder 3">
            <a:extLst>
              <a:ext uri="{FF2B5EF4-FFF2-40B4-BE49-F238E27FC236}">
                <a16:creationId xmlns:a16="http://schemas.microsoft.com/office/drawing/2014/main" id="{DF8125EF-4039-C5BC-A078-35C360612A6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anose="020B0600070205080204" pitchFamily="34" charset="-128"/>
              </a:defRPr>
            </a:lvl1pPr>
            <a:lvl2pPr marL="742950" indent="-285750">
              <a:defRPr sz="2400">
                <a:solidFill>
                  <a:schemeClr val="tx1"/>
                </a:solidFill>
                <a:latin typeface="Times" charset="0"/>
                <a:ea typeface="MS PGothic" panose="020B0600070205080204" pitchFamily="34" charset="-128"/>
              </a:defRPr>
            </a:lvl2pPr>
            <a:lvl3pPr marL="1143000" indent="-228600">
              <a:defRPr sz="2400">
                <a:solidFill>
                  <a:schemeClr val="tx1"/>
                </a:solidFill>
                <a:latin typeface="Times" charset="0"/>
                <a:ea typeface="MS PGothic" panose="020B0600070205080204" pitchFamily="34" charset="-128"/>
              </a:defRPr>
            </a:lvl3pPr>
            <a:lvl4pPr marL="1600200" indent="-228600">
              <a:defRPr sz="2400">
                <a:solidFill>
                  <a:schemeClr val="tx1"/>
                </a:solidFill>
                <a:latin typeface="Times" charset="0"/>
                <a:ea typeface="MS PGothic" panose="020B0600070205080204" pitchFamily="34" charset="-128"/>
              </a:defRPr>
            </a:lvl4pPr>
            <a:lvl5pPr marL="2057400" indent="-228600">
              <a:defRPr sz="2400">
                <a:solidFill>
                  <a:schemeClr val="tx1"/>
                </a:solidFill>
                <a:latin typeface="Times"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anose="020B0600070205080204" pitchFamily="34" charset="-128"/>
              </a:defRPr>
            </a:lvl9pPr>
          </a:lstStyle>
          <a:p>
            <a:fld id="{D07CE595-A4DC-CE4D-B7E3-7801096B13FF}" type="slidenum">
              <a:rPr lang="en-US" altLang="en-US" sz="900">
                <a:latin typeface="Georgia" panose="02040502050405020303" pitchFamily="18" charset="0"/>
              </a:rPr>
              <a:pPr/>
              <a:t>5</a:t>
            </a:fld>
            <a:endParaRPr lang="en-US" altLang="en-US" sz="1200">
              <a:latin typeface="Georgia" panose="02040502050405020303" pitchFamily="18" charset="0"/>
            </a:endParaRPr>
          </a:p>
        </p:txBody>
      </p:sp>
      <p:pic>
        <p:nvPicPr>
          <p:cNvPr id="4100" name="Picture 2">
            <a:extLst>
              <a:ext uri="{FF2B5EF4-FFF2-40B4-BE49-F238E27FC236}">
                <a16:creationId xmlns:a16="http://schemas.microsoft.com/office/drawing/2014/main" id="{492B3949-85EB-95CB-7894-DD03AF8CFA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
            <a:ext cx="4572000" cy="37170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3">
            <a:extLst>
              <a:ext uri="{FF2B5EF4-FFF2-40B4-BE49-F238E27FC236}">
                <a16:creationId xmlns:a16="http://schemas.microsoft.com/office/drawing/2014/main" id="{A408C0E6-51AF-69D8-FBFD-55C32B6BE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
            <a:ext cx="4572000" cy="373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6" name="Picture 2" descr="Political Muslims: Understanding Youth ...">
            <a:extLst>
              <a:ext uri="{FF2B5EF4-FFF2-40B4-BE49-F238E27FC236}">
                <a16:creationId xmlns:a16="http://schemas.microsoft.com/office/drawing/2014/main" id="{BDA2BB88-E939-D295-BAB6-2D19FEE481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4" y="3717033"/>
            <a:ext cx="3127336" cy="3140967"/>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Great Muslim Leaders: Lessons for ...">
            <a:extLst>
              <a:ext uri="{FF2B5EF4-FFF2-40B4-BE49-F238E27FC236}">
                <a16:creationId xmlns:a16="http://schemas.microsoft.com/office/drawing/2014/main" id="{BA9090B9-2071-AD5A-6B67-3D19BD6D66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3717033"/>
            <a:ext cx="2808312" cy="3140967"/>
          </a:xfrm>
          <a:prstGeom prst="rect">
            <a:avLst/>
          </a:prstGeom>
          <a:noFill/>
          <a:extLst>
            <a:ext uri="{909E8E84-426E-40DD-AFC4-6F175D3DCCD1}">
              <a14:hiddenFill xmlns:a14="http://schemas.microsoft.com/office/drawing/2010/main">
                <a:solidFill>
                  <a:srgbClr val="FFFFFF"/>
                </a:solidFill>
              </a14:hiddenFill>
            </a:ext>
          </a:extLst>
        </p:spPr>
      </p:pic>
      <p:pic>
        <p:nvPicPr>
          <p:cNvPr id="62470" name="Picture 6" descr="British Journal of Sociology of ...">
            <a:extLst>
              <a:ext uri="{FF2B5EF4-FFF2-40B4-BE49-F238E27FC236}">
                <a16:creationId xmlns:a16="http://schemas.microsoft.com/office/drawing/2014/main" id="{DC6463DE-910D-02D8-047B-9426A626D6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152" y="3717033"/>
            <a:ext cx="3199344" cy="31409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D6E10-C7F7-2B1C-EB57-7177210D4271}"/>
              </a:ext>
            </a:extLst>
          </p:cNvPr>
          <p:cNvSpPr>
            <a:spLocks noGrp="1"/>
          </p:cNvSpPr>
          <p:nvPr>
            <p:ph type="title"/>
          </p:nvPr>
        </p:nvSpPr>
        <p:spPr/>
        <p:txBody>
          <a:bodyPr/>
          <a:lstStyle/>
          <a:p>
            <a:r>
              <a:rPr lang="en-US" dirty="0"/>
              <a:t>Structure of talk</a:t>
            </a:r>
          </a:p>
        </p:txBody>
      </p:sp>
      <p:sp>
        <p:nvSpPr>
          <p:cNvPr id="3" name="Content Placeholder 2">
            <a:extLst>
              <a:ext uri="{FF2B5EF4-FFF2-40B4-BE49-F238E27FC236}">
                <a16:creationId xmlns:a16="http://schemas.microsoft.com/office/drawing/2014/main" id="{D7E55325-0E0E-2A23-A0FE-91B2939966CC}"/>
              </a:ext>
            </a:extLst>
          </p:cNvPr>
          <p:cNvSpPr>
            <a:spLocks noGrp="1"/>
          </p:cNvSpPr>
          <p:nvPr>
            <p:ph idx="1"/>
          </p:nvPr>
        </p:nvSpPr>
        <p:spPr>
          <a:xfrm>
            <a:off x="107504" y="1916832"/>
            <a:ext cx="8928992" cy="4536504"/>
          </a:xfrm>
        </p:spPr>
        <p:txBody>
          <a:bodyPr/>
          <a:lstStyle/>
          <a:p>
            <a:pPr marL="742950" indent="-742950">
              <a:buAutoNum type="arabicPeriod"/>
            </a:pPr>
            <a:r>
              <a:rPr lang="en-US" dirty="0"/>
              <a:t>Context and background</a:t>
            </a:r>
          </a:p>
          <a:p>
            <a:pPr marL="742950" indent="-742950">
              <a:buAutoNum type="arabicPeriod"/>
            </a:pPr>
            <a:r>
              <a:rPr lang="en-US" dirty="0"/>
              <a:t>Discuss my research &amp; media work</a:t>
            </a:r>
          </a:p>
          <a:p>
            <a:pPr marL="742950" indent="-742950">
              <a:buAutoNum type="arabicPeriod"/>
            </a:pPr>
            <a:r>
              <a:rPr lang="en-US" dirty="0"/>
              <a:t>British-Bangladeshis – current situation and challenges ahead (2024)</a:t>
            </a:r>
          </a:p>
        </p:txBody>
      </p:sp>
      <p:sp>
        <p:nvSpPr>
          <p:cNvPr id="4" name="Slide Number Placeholder 3">
            <a:extLst>
              <a:ext uri="{FF2B5EF4-FFF2-40B4-BE49-F238E27FC236}">
                <a16:creationId xmlns:a16="http://schemas.microsoft.com/office/drawing/2014/main" id="{6DF52B3B-12DA-1E1A-24F3-AA605548A863}"/>
              </a:ext>
            </a:extLst>
          </p:cNvPr>
          <p:cNvSpPr>
            <a:spLocks noGrp="1"/>
          </p:cNvSpPr>
          <p:nvPr>
            <p:ph type="sldNum" sz="quarter" idx="12"/>
          </p:nvPr>
        </p:nvSpPr>
        <p:spPr/>
        <p:txBody>
          <a:bodyPr/>
          <a:lstStyle/>
          <a:p>
            <a:pPr>
              <a:defRPr/>
            </a:pPr>
            <a:fld id="{8B78964E-98D0-F843-B612-9096E25B7B76}" type="slidenum">
              <a:rPr lang="en-US" altLang="en-US" smtClean="0"/>
              <a:pPr>
                <a:defRPr/>
              </a:pPr>
              <a:t>6</a:t>
            </a:fld>
            <a:endParaRPr lang="en-US" altLang="en-US" sz="1200"/>
          </a:p>
        </p:txBody>
      </p:sp>
    </p:spTree>
    <p:extLst>
      <p:ext uri="{BB962C8B-B14F-4D97-AF65-F5344CB8AC3E}">
        <p14:creationId xmlns:p14="http://schemas.microsoft.com/office/powerpoint/2010/main" val="3802134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B650B-B784-871C-95BC-4EE745D03770}"/>
              </a:ext>
            </a:extLst>
          </p:cNvPr>
          <p:cNvSpPr>
            <a:spLocks noGrp="1"/>
          </p:cNvSpPr>
          <p:nvPr>
            <p:ph type="title"/>
          </p:nvPr>
        </p:nvSpPr>
        <p:spPr/>
        <p:txBody>
          <a:bodyPr/>
          <a:lstStyle/>
          <a:p>
            <a:r>
              <a:rPr lang="en-US" sz="8800" b="1" dirty="0"/>
              <a:t>Context, history &amp; background</a:t>
            </a:r>
          </a:p>
        </p:txBody>
      </p:sp>
      <p:sp>
        <p:nvSpPr>
          <p:cNvPr id="3" name="Content Placeholder 2">
            <a:extLst>
              <a:ext uri="{FF2B5EF4-FFF2-40B4-BE49-F238E27FC236}">
                <a16:creationId xmlns:a16="http://schemas.microsoft.com/office/drawing/2014/main" id="{E0A8A2F7-37A7-3F96-8407-9EB899F29455}"/>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2D622A14-81FD-6AD7-380E-F0772E54114E}"/>
              </a:ext>
            </a:extLst>
          </p:cNvPr>
          <p:cNvSpPr>
            <a:spLocks noGrp="1"/>
          </p:cNvSpPr>
          <p:nvPr>
            <p:ph type="sldNum" sz="quarter" idx="12"/>
          </p:nvPr>
        </p:nvSpPr>
        <p:spPr/>
        <p:txBody>
          <a:bodyPr/>
          <a:lstStyle/>
          <a:p>
            <a:pPr>
              <a:defRPr/>
            </a:pPr>
            <a:fld id="{8B78964E-98D0-F843-B612-9096E25B7B76}" type="slidenum">
              <a:rPr lang="en-US" altLang="en-US" smtClean="0"/>
              <a:pPr>
                <a:defRPr/>
              </a:pPr>
              <a:t>7</a:t>
            </a:fld>
            <a:endParaRPr lang="en-US" altLang="en-US" sz="1200"/>
          </a:p>
        </p:txBody>
      </p:sp>
    </p:spTree>
    <p:extLst>
      <p:ext uri="{BB962C8B-B14F-4D97-AF65-F5344CB8AC3E}">
        <p14:creationId xmlns:p14="http://schemas.microsoft.com/office/powerpoint/2010/main" val="13342784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DD04D-1543-C46D-B64D-F1A08FAFA683}"/>
              </a:ext>
            </a:extLst>
          </p:cNvPr>
          <p:cNvSpPr>
            <a:spLocks noGrp="1"/>
          </p:cNvSpPr>
          <p:nvPr>
            <p:ph type="title"/>
          </p:nvPr>
        </p:nvSpPr>
        <p:spPr/>
        <p:txBody>
          <a:bodyPr/>
          <a:lstStyle/>
          <a:p>
            <a:r>
              <a:rPr lang="en-US" dirty="0"/>
              <a:t>British-Bangladeshis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ooclap - Make learning awesome">
                <a:extLst>
                  <a:ext uri="{FF2B5EF4-FFF2-40B4-BE49-F238E27FC236}">
                    <a16:creationId xmlns:a16="http://schemas.microsoft.com/office/drawing/2014/main" id="{08E3C0A1-928B-C579-4665-9B436DA2E17B}"/>
                  </a:ext>
                </a:extLst>
              </p:cNvPr>
              <p:cNvGraphicFramePr>
                <a:graphicFrameLocks noGrp="1"/>
              </p:cNvGraphicFramePr>
              <p:nvPr>
                <p:ph idx="1"/>
              </p:nvPr>
            </p:nvGraphicFramePr>
            <p:xfrm>
              <a:off x="685800" y="1981200"/>
              <a:ext cx="7772400" cy="41148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5" name="Content Placeholder 4" title="Wooclap - Make learning awesome">
                <a:extLst>
                  <a:ext uri="{FF2B5EF4-FFF2-40B4-BE49-F238E27FC236}">
                    <a16:creationId xmlns:a16="http://schemas.microsoft.com/office/drawing/2014/main" id="{08E3C0A1-928B-C579-4665-9B436DA2E17B}"/>
                  </a:ext>
                </a:extLst>
              </p:cNvPr>
              <p:cNvPicPr>
                <a:picLocks noGrp="1" noRot="1" noChangeAspect="1" noMove="1" noResize="1" noEditPoints="1" noAdjustHandles="1" noChangeArrowheads="1" noChangeShapeType="1"/>
              </p:cNvPicPr>
              <p:nvPr/>
            </p:nvPicPr>
            <p:blipFill>
              <a:blip r:embed="rId4">
                <a:clrChange>
                  <a:clrFrom>
                    <a:prstClr val="black"/>
                  </a:clrFrom>
                  <a:clrTo>
                    <a:prstClr val="black">
                      <a:alpha val="0"/>
                    </a:prstClr>
                  </a:clrTo>
                </a:clrChange>
              </a:blip>
              <a:stretch>
                <a:fillRect/>
              </a:stretch>
            </p:blipFill>
            <p:spPr>
              <a:xfrm>
                <a:off x="685800" y="1981200"/>
                <a:ext cx="7772400" cy="4114800"/>
              </a:xfrm>
              <a:prstGeom prst="rect">
                <a:avLst/>
              </a:prstGeom>
            </p:spPr>
          </p:pic>
        </mc:Fallback>
      </mc:AlternateContent>
      <p:sp>
        <p:nvSpPr>
          <p:cNvPr id="4" name="Slide Number Placeholder 3">
            <a:extLst>
              <a:ext uri="{FF2B5EF4-FFF2-40B4-BE49-F238E27FC236}">
                <a16:creationId xmlns:a16="http://schemas.microsoft.com/office/drawing/2014/main" id="{77D1DE24-C1DD-7859-821E-3DDA7A9BA127}"/>
              </a:ext>
            </a:extLst>
          </p:cNvPr>
          <p:cNvSpPr>
            <a:spLocks noGrp="1"/>
          </p:cNvSpPr>
          <p:nvPr>
            <p:ph type="sldNum" sz="quarter" idx="12"/>
          </p:nvPr>
        </p:nvSpPr>
        <p:spPr/>
        <p:txBody>
          <a:bodyPr/>
          <a:lstStyle/>
          <a:p>
            <a:pPr>
              <a:defRPr/>
            </a:pPr>
            <a:fld id="{8B78964E-98D0-F843-B612-9096E25B7B76}" type="slidenum">
              <a:rPr lang="en-US" altLang="en-US" smtClean="0"/>
              <a:pPr>
                <a:defRPr/>
              </a:pPr>
              <a:t>8</a:t>
            </a:fld>
            <a:endParaRPr lang="en-US" altLang="en-US" sz="1200"/>
          </a:p>
        </p:txBody>
      </p:sp>
    </p:spTree>
    <p:extLst>
      <p:ext uri="{BB962C8B-B14F-4D97-AF65-F5344CB8AC3E}">
        <p14:creationId xmlns:p14="http://schemas.microsoft.com/office/powerpoint/2010/main" val="39587012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3297E0A-CB4B-2EDA-3460-1C8E4AD9B5FC}"/>
              </a:ext>
            </a:extLst>
          </p:cNvPr>
          <p:cNvSpPr>
            <a:spLocks noGrp="1"/>
          </p:cNvSpPr>
          <p:nvPr>
            <p:ph type="title"/>
          </p:nvPr>
        </p:nvSpPr>
        <p:spPr>
          <a:xfrm>
            <a:off x="179512" y="188641"/>
            <a:ext cx="8928992" cy="936104"/>
          </a:xfrm>
        </p:spPr>
        <p:txBody>
          <a:bodyPr/>
          <a:lstStyle/>
          <a:p>
            <a:r>
              <a:rPr lang="en-GB" altLang="en-US" sz="2800" b="1" dirty="0"/>
              <a:t>British Bangladeshis – A universal story of migration</a:t>
            </a:r>
          </a:p>
        </p:txBody>
      </p:sp>
      <p:graphicFrame>
        <p:nvGraphicFramePr>
          <p:cNvPr id="5" name="Content Placeholder 4">
            <a:extLst>
              <a:ext uri="{FF2B5EF4-FFF2-40B4-BE49-F238E27FC236}">
                <a16:creationId xmlns:a16="http://schemas.microsoft.com/office/drawing/2014/main" id="{276BDC32-C6D0-7415-898C-CD1ADD8363FE}"/>
              </a:ext>
            </a:extLst>
          </p:cNvPr>
          <p:cNvGraphicFramePr>
            <a:graphicFrameLocks noGrp="1"/>
          </p:cNvGraphicFramePr>
          <p:nvPr>
            <p:ph idx="1"/>
            <p:extLst>
              <p:ext uri="{D42A27DB-BD31-4B8C-83A1-F6EECF244321}">
                <p14:modId xmlns:p14="http://schemas.microsoft.com/office/powerpoint/2010/main" val="641832642"/>
              </p:ext>
            </p:extLst>
          </p:nvPr>
        </p:nvGraphicFramePr>
        <p:xfrm>
          <a:off x="107504" y="1124745"/>
          <a:ext cx="8784976" cy="5688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244" name="Slide Number Placeholder 3">
            <a:extLst>
              <a:ext uri="{FF2B5EF4-FFF2-40B4-BE49-F238E27FC236}">
                <a16:creationId xmlns:a16="http://schemas.microsoft.com/office/drawing/2014/main" id="{639CA816-7873-EC94-BD8C-F1E44D46B8F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1pPr>
            <a:lvl2pPr marL="742950" indent="-28575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2pPr>
            <a:lvl3pPr marL="11430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3pPr>
            <a:lvl4pPr marL="1600200" indent="-228600">
              <a:spcBef>
                <a:spcPct val="20000"/>
              </a:spcBef>
              <a:buClr>
                <a:srgbClr val="998146"/>
              </a:buClr>
              <a:buChar char="–"/>
              <a:defRPr sz="4000">
                <a:solidFill>
                  <a:schemeClr val="tx1"/>
                </a:solidFill>
                <a:latin typeface="Georgia" panose="02040502050405020303" pitchFamily="18" charset="0"/>
                <a:ea typeface="MS PGothic" panose="020B0600070205080204" pitchFamily="34" charset="-128"/>
              </a:defRPr>
            </a:lvl4pPr>
            <a:lvl5pPr marL="2057400" indent="-228600">
              <a:spcBef>
                <a:spcPct val="20000"/>
              </a:spcBef>
              <a:buClr>
                <a:srgbClr val="998146"/>
              </a:buClr>
              <a:buChar char="–"/>
              <a:defRPr sz="4000" i="1">
                <a:solidFill>
                  <a:schemeClr val="tx1"/>
                </a:solidFill>
                <a:latin typeface="Georgia" panose="02040502050405020303" pitchFamily="18" charset="0"/>
                <a:ea typeface="MS PGothic" panose="020B0600070205080204" pitchFamily="34" charset="-128"/>
              </a:defRPr>
            </a:lvl5pPr>
            <a:lvl6pPr marL="25146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6pPr>
            <a:lvl7pPr marL="29718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7pPr>
            <a:lvl8pPr marL="34290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8pPr>
            <a:lvl9pPr marL="3886200" indent="-228600" eaLnBrk="0" fontAlgn="base" hangingPunct="0">
              <a:spcBef>
                <a:spcPct val="20000"/>
              </a:spcBef>
              <a:spcAft>
                <a:spcPct val="0"/>
              </a:spcAft>
              <a:buClr>
                <a:srgbClr val="998146"/>
              </a:buClr>
              <a:buChar char="–"/>
              <a:defRPr sz="4000" i="1">
                <a:solidFill>
                  <a:schemeClr val="tx1"/>
                </a:solidFill>
                <a:latin typeface="Georgia" panose="02040502050405020303" pitchFamily="18" charset="0"/>
                <a:ea typeface="MS PGothic" panose="020B0600070205080204" pitchFamily="34" charset="-128"/>
              </a:defRPr>
            </a:lvl9pPr>
          </a:lstStyle>
          <a:p>
            <a:pPr>
              <a:spcBef>
                <a:spcPct val="0"/>
              </a:spcBef>
              <a:buClrTx/>
              <a:buFontTx/>
              <a:buNone/>
            </a:pPr>
            <a:fld id="{6244B179-80B2-984B-9414-CB569CF99A7C}" type="slidenum">
              <a:rPr lang="en-US" altLang="en-US" sz="900"/>
              <a:pPr>
                <a:spcBef>
                  <a:spcPct val="0"/>
                </a:spcBef>
                <a:buClrTx/>
                <a:buFontTx/>
                <a:buNone/>
              </a:pPr>
              <a:t>9</a:t>
            </a:fld>
            <a:endParaRPr lang="en-US" altLang="en-US" sz="12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webextension1.xml><?xml version="1.0" encoding="utf-8"?>
<we:webextension xmlns:we="http://schemas.microsoft.com/office/webextensions/webextension/2010/11" id="{C1E62396-7BD1-BB49-91C8-C4871BA653BE}">
  <we:reference id="71a1a0ed-6cd0-4a6e-ad2d-015b8a8b43cb" version="1.0.0.10" store="EXCatalog" storeType="EXCatalog"/>
  <we:alternateReferences>
    <we:reference id="WA104381682" version="1.0.0.10" store="en-GB" storeType="OMEX"/>
  </we:alternateReferences>
  <we:properties>
    <we:property name="addinSlideId" value="419"/>
    <we:property name="selectedSlug" value="&quot;TYMNPN&quot;"/>
    <we:property name="selectedQuestionId" value="&quot;66d5f6dc2de510e21d3c5c7c&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2906</TotalTime>
  <Words>2017</Words>
  <Application>Microsoft Office PowerPoint</Application>
  <PresentationFormat>On-screen Show (4:3)</PresentationFormat>
  <Paragraphs>163</Paragraphs>
  <Slides>39</Slides>
  <Notes>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39</vt:i4>
      </vt:variant>
    </vt:vector>
  </HeadingPairs>
  <TitlesOfParts>
    <vt:vector size="55" baseType="lpstr">
      <vt:lpstr>MS PGothic</vt:lpstr>
      <vt:lpstr>MS PGothic</vt:lpstr>
      <vt:lpstr>Arial</vt:lpstr>
      <vt:lpstr>Book Antiqua</vt:lpstr>
      <vt:lpstr>Calibri</vt:lpstr>
      <vt:lpstr>Cambria</vt:lpstr>
      <vt:lpstr>Comic Sans MS</vt:lpstr>
      <vt:lpstr>Courier</vt:lpstr>
      <vt:lpstr>Georgia</vt:lpstr>
      <vt:lpstr>Lucida Sans</vt:lpstr>
      <vt:lpstr>MS Mincho</vt:lpstr>
      <vt:lpstr>Tahoma</vt:lpstr>
      <vt:lpstr>Times</vt:lpstr>
      <vt:lpstr>Times New Roman</vt:lpstr>
      <vt:lpstr>Wingdings</vt:lpstr>
      <vt:lpstr>Blank Presentation</vt:lpstr>
      <vt:lpstr>PowerPoint Presentation</vt:lpstr>
      <vt:lpstr>PowerPoint Presentation</vt:lpstr>
      <vt:lpstr>British Bangladeshis: Heritage, culture, history and the complexity of identity.  Dr Aminul Hoque, Goldsmiths College, University of London  LETTA Trust staff INSET day, 3rd September 2024</vt:lpstr>
      <vt:lpstr>Today’s talk….</vt:lpstr>
      <vt:lpstr>PowerPoint Presentation</vt:lpstr>
      <vt:lpstr>Structure of talk</vt:lpstr>
      <vt:lpstr>Context, history &amp; background</vt:lpstr>
      <vt:lpstr>British-Bangladeshis</vt:lpstr>
      <vt:lpstr>British Bangladeshis – A universal story of migration</vt:lpstr>
      <vt:lpstr>PowerPoint Presentation</vt:lpstr>
      <vt:lpstr>PowerPoint Presentation</vt:lpstr>
      <vt:lpstr>Suburban movement (since mid 1990s) – from zone 2 to 3,4,5</vt:lpstr>
      <vt:lpstr>Earlier research 2004-2010 – ethnographic research focused on identities of British-born Bangladeshis  from east London in community, cultural, educational settings. Involved multiple in-depth life history interviews and participant observations. </vt:lpstr>
      <vt:lpstr>PowerPoint Presentation</vt:lpstr>
      <vt:lpstr>PowerPoint Presentation</vt:lpstr>
      <vt:lpstr>PowerPoint Presentation</vt:lpstr>
      <vt:lpstr>Overlapping stories</vt:lpstr>
      <vt:lpstr>Identity crisis of ‘non-belonging’</vt:lpstr>
      <vt:lpstr>A Question of Identity is situational… Who Am I ? British, Bangladeshi or Muslim ?</vt:lpstr>
      <vt:lpstr>The complexity of Britishness</vt:lpstr>
      <vt:lpstr>Where is ‘home’ ?</vt:lpstr>
      <vt:lpstr>The Complexity of ‘home’ </vt:lpstr>
      <vt:lpstr>PowerPoint Presentation</vt:lpstr>
      <vt:lpstr>Where is ‘home’ ?</vt:lpstr>
      <vt:lpstr>The fractured concept of ‘home’</vt:lpstr>
      <vt:lpstr>PowerPoint Presentation</vt:lpstr>
      <vt:lpstr>The conundrum of non-belonging</vt:lpstr>
      <vt:lpstr>A positive/ vibrant British-Islamic identity</vt:lpstr>
      <vt:lpstr>PowerPoint Presentation</vt:lpstr>
      <vt:lpstr>PowerPoint Presentation</vt:lpstr>
      <vt:lpstr>PowerPoint Presentation</vt:lpstr>
      <vt:lpstr>An ‘orientalist’ imagery (Said,1979)</vt:lpstr>
      <vt:lpstr>How accurate is this portrayal?    </vt:lpstr>
      <vt:lpstr>Islamic feminism? </vt:lpstr>
      <vt:lpstr>2024 – challenges and opportunities </vt:lpstr>
      <vt:lpstr>Poverty &amp; disadvantage  Racism, Islamophobia &amp; discrimination (recent riots 2024)  Lack of accessible role models  Intergenerational conflict (language, culture, patriarchy)  Disengaged, marginalised, alienated  Relative wealth disparity  Crime &amp; anti-social behaviour  Young carers       </vt:lpstr>
      <vt:lpstr>British-Bangladeshis 2024: A sociology </vt:lpstr>
      <vt:lpstr>The debate continues…</vt:lpstr>
      <vt:lpstr>References</vt:lpstr>
    </vt:vector>
  </TitlesOfParts>
  <Company>Goldsmiths College (Office XP CSBuild 2004-05-10-3)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Vicky Annand</dc:creator>
  <cp:lastModifiedBy>295EdmontonGFirst 23</cp:lastModifiedBy>
  <cp:revision>189</cp:revision>
  <dcterms:created xsi:type="dcterms:W3CDTF">2006-11-17T18:07:42Z</dcterms:created>
  <dcterms:modified xsi:type="dcterms:W3CDTF">2024-09-05T12:21:54Z</dcterms:modified>
</cp:coreProperties>
</file>