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86" r:id="rId1"/>
  </p:sldMasterIdLst>
  <p:notesMasterIdLst>
    <p:notesMasterId r:id="rId67"/>
  </p:notesMasterIdLst>
  <p:sldIdLst>
    <p:sldId id="256" r:id="rId2"/>
    <p:sldId id="334" r:id="rId3"/>
    <p:sldId id="435" r:id="rId4"/>
    <p:sldId id="382" r:id="rId5"/>
    <p:sldId id="438" r:id="rId6"/>
    <p:sldId id="439" r:id="rId7"/>
    <p:sldId id="437" r:id="rId8"/>
    <p:sldId id="379" r:id="rId9"/>
    <p:sldId id="440" r:id="rId10"/>
    <p:sldId id="441" r:id="rId11"/>
    <p:sldId id="322" r:id="rId12"/>
    <p:sldId id="315" r:id="rId13"/>
    <p:sldId id="397" r:id="rId14"/>
    <p:sldId id="442" r:id="rId15"/>
    <p:sldId id="443" r:id="rId16"/>
    <p:sldId id="394" r:id="rId17"/>
    <p:sldId id="418" r:id="rId18"/>
    <p:sldId id="395" r:id="rId19"/>
    <p:sldId id="444" r:id="rId20"/>
    <p:sldId id="546" r:id="rId21"/>
    <p:sldId id="424" r:id="rId22"/>
    <p:sldId id="425" r:id="rId23"/>
    <p:sldId id="430" r:id="rId24"/>
    <p:sldId id="406" r:id="rId25"/>
    <p:sldId id="431" r:id="rId26"/>
    <p:sldId id="411" r:id="rId27"/>
    <p:sldId id="412" r:id="rId28"/>
    <p:sldId id="410" r:id="rId29"/>
    <p:sldId id="414" r:id="rId30"/>
    <p:sldId id="415" r:id="rId31"/>
    <p:sldId id="432" r:id="rId32"/>
    <p:sldId id="419" r:id="rId33"/>
    <p:sldId id="446" r:id="rId34"/>
    <p:sldId id="548" r:id="rId35"/>
    <p:sldId id="551" r:id="rId36"/>
    <p:sldId id="550" r:id="rId37"/>
    <p:sldId id="553" r:id="rId38"/>
    <p:sldId id="554" r:id="rId39"/>
    <p:sldId id="555" r:id="rId40"/>
    <p:sldId id="420" r:id="rId41"/>
    <p:sldId id="556" r:id="rId42"/>
    <p:sldId id="557" r:id="rId43"/>
    <p:sldId id="559" r:id="rId44"/>
    <p:sldId id="455" r:id="rId45"/>
    <p:sldId id="370" r:id="rId46"/>
    <p:sldId id="560" r:id="rId47"/>
    <p:sldId id="564" r:id="rId48"/>
    <p:sldId id="524" r:id="rId49"/>
    <p:sldId id="561" r:id="rId50"/>
    <p:sldId id="448" r:id="rId51"/>
    <p:sldId id="545" r:id="rId52"/>
    <p:sldId id="563" r:id="rId53"/>
    <p:sldId id="547" r:id="rId54"/>
    <p:sldId id="398" r:id="rId55"/>
    <p:sldId id="445" r:id="rId56"/>
    <p:sldId id="422" r:id="rId57"/>
    <p:sldId id="399" r:id="rId58"/>
    <p:sldId id="400" r:id="rId59"/>
    <p:sldId id="401" r:id="rId60"/>
    <p:sldId id="544" r:id="rId61"/>
    <p:sldId id="402" r:id="rId62"/>
    <p:sldId id="403" r:id="rId63"/>
    <p:sldId id="421" r:id="rId64"/>
    <p:sldId id="427" r:id="rId65"/>
    <p:sldId id="377" r:id="rId6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82"/>
    <p:restoredTop sz="94603"/>
  </p:normalViewPr>
  <p:slideViewPr>
    <p:cSldViewPr snapToGrid="0" snapToObjects="1">
      <p:cViewPr varScale="1">
        <p:scale>
          <a:sx n="109" d="100"/>
          <a:sy n="109" d="100"/>
        </p:scale>
        <p:origin x="20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7T13:16:26.81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13359 341,'-71'0,"0"0,0 0,-6-1,-1-1,-4-1,-14-1,-4-1,0-1,6-1,1-1,-1-2,0-2,-1-2,0-1,21 4,0 0,-1 0,0-1,-1-1,0 0,-1 1,2-1,-23-3,1 0,2 1,12 3,3 2,2-1,10 2,2-1,1 2,-29-2,1 1,4 1,3 1,6 1,3 2,10 1,4 2,-24 1,28 0,19 0,1 0,-21 0,-27 3,37-1,-3 1,-4 0,-1 1,3-1,-1 0,-3-1,0 0,-3 0,-1 1,-2 0,-1 0,1 2,0 0,2 2,1-1,0 1,1 0,2 0,0 0,3-1,1-1,-39 4,20-2,26-4,11-1,24-1,1 1,-17 10,-23 3,3-2,-6-1,-9 2,-4 0,-4 0,0-1,3-1,3-2,11-3,4-1,-21 0,27-6,19 0,7 0,2 0,0 0,-3 0,-3 0,3 0,4 1,-5 10,-39-6,8 0,-6 0,-15-5,-6-2,-17 0,-4-3,30 0,1-1,-2-1,-2-2,-1-1,0-1,-3-2,0 0,1-2,6 1,1-1,2 0,-25-7,5 2,10 3,4 1,16 4,4 3,-32-1,16 7,14 3,5 0,7 0,0 0,-4 0,-2 0,-7 0,-3 0,2 0,6 0,12 0,4 0,-12 0,-30 0,20 2,-5 1,-8 3,-1 1,-1 2,2 2,11 0,4 0,-16 6,29-7,23-8,10-2,-13 4,-3-2,-14 3,5-2,3 0,0-1,2-1,-2-1,-1 0,-3 0,-5 0,-6 0,-28 0,26 0,-4 2,-13 1,-3 2,-10 3,-1 1,2 2,0 0,6-1,2-1,13-2,5-3,-20 1,35 1,13 7,10 6,1 5,-8-11,-24-3,-26-10,19-2,-4-1,-12-4,-4-3,-7-5,-4-3,-9-2,-2-2,-2-1,0 0,3 2,1 1,6 1,2 1,8 1,1 1,8 2,1 1,8 1,2 2,-35-3,21 5,19 6,7 2,1 0,-7 0,-4 0,-2 0,6 0,13 0,12 0,10 0,-2 3,-1 4,-6 4,1 1,1-2,8 1,6 1,5 5,4 1,13 2,40 6,-28-14,22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7T13:16:33.13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13122 86,'-98'-3,"0"0,28 2,-5 0,-3-1,-3 1,0 0,-4 0,-2 0,-1 0,-1 0,-5 0,0 0,-2 1,0-1,-1 1,-2-1,-1 1,0 0,-1 1,2-1,0 0,1 0,0 0,1 0,-1 0,2 0,0 0,0 0,0 0,1 0,3-1,0 1,0-1,2 0,2 0,-12 0,2-1,2 0,1-1,8 0,1 0,1-1,2 0,-19-1,3-1,2 1,7 0,3 1,2 0,9 1,1 0,3 1,-21 0,2 1,9 1,2 0,9 0,5 0,10 0,3 0,-31 0,24 0,-2 0,-16 0,23 0,-5 0,-12 0,-3 0,-7 0,-2 0,-1 0,0 0,5 0,1 0,0 0,2 0,5 0,3 0,5 0,3 0,-37 0,35 0,25 0,18 0,11 0,-39 0,-10 1,-12 1,3-1,-5 1,-3-1,-13 1,-3 0,-1-1,-2 1,-2-1,-2 0,21 0,-2-1,0 0,1 0,0 1,1-1,0 0,0-1,1 1,-1 0,2 0,1 0,-15-1,1 0,6-1,-15 1,6-1,13 0,4 0,11 1,4 0,8 1,1 0,-34 0,15 0,10 0,4 0,5 0,2 0,5 0,22 0,-8 0,5 2,-11 2,-6 2,-11-1,-3-3,-19 2,26-2,-5 0,-13 2,-4 0,-12 0,-3 0,-7 0,-2 0,-2 1,1 1,8-2,1 1,3 0,2 1,9-1,2 1,9-2,2 1,-36 3,29-4,26-1,18-2,8-5,-2-3,-5-5,-10-5,-10 3,-7 0,-4 5,-1 3,0-2,2 0,4-1,11 2,13 2,8 3,0 1,-4 1,-16 0,-12 0,-15 0,-7 0,4 3,6-1,15 1,15 0,15-2,39 27,-17-19,23 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7T13:16:40.17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9934 122,'-74'0,"1"0,0 0,-3 0,-5 0,-3 0,-3 0,1 0,-4 0,-2 0,-1 0,0 0,-4 0,0 0,-1 0,0 0,0 0,1 0,1 0,-1 0,1 0,-1 0,-1 0,-1 0,1 0,-1 0,-1 0,15 0,-1 0,-1 0,0 0,1 0,-1 0,0 0,-1 0,0 0,1 0,0 0,2 0,-11 0,1 0,1 0,3 0,2 0,-4 0,2 0,3 0,3 0,-12 0,5 0,4 0,-16 0,8 0,23 0,6 0,-21 0,25 0,4 5,4 4,2 4,26-4,-7-1,-2-3,-27 3,-23 2,-5-2,13-4,35-1,18-1,25 2,-40 4,-55-5,21 1,-8-1,13-2,-3-2,-3 1,-6-1,-1-1,-2-2,-6-1,0-1,-2-2,-6-3,-1-2,1 0,3-2,1 0,2-1,4 0,2 1,2 0,8 3,3 0,2 1,-15 0,5 1,17 4,5 0,-15 2,35 3,18 1,10 0,-11 0,-2 0,-13 0,6 0,6 2,8 1,5 0,-12-1,-13-2,-13 0,-5 0,7 0,22 0,4 0,16 0,-22 4,-8-1,-26 7,-6-1,2 0,9-3,18-3,11-1,-2 2,-9 4,-13 2,-8 1,2-2,8-1,2 0,3-3,4 0,-2-2,5-3,1 0,3 0,7 0,9 0,7 0,-14 0,2 0,-12 0,5 0,2 0,5 0,0 0,5 0,3 0,67-4,-43 3,51-3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A46B69-A45B-5196-8CD0-423B079774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E046A1-8A63-7CFC-EE18-22ADCD4F7BF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ED99D8-1BB4-F24C-9AC2-3475A10151EC}" type="datetimeFigureOut">
              <a:rPr lang="en-US" altLang="en-GR"/>
              <a:pPr>
                <a:defRPr/>
              </a:pPr>
              <a:t>6/13/24</a:t>
            </a:fld>
            <a:endParaRPr lang="en-US" altLang="en-G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AAA56E7-248D-5D9D-BBD3-68C444D861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F933951-0B14-0516-71D1-559C4ED7C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A2677-4B1B-7445-4C41-97E85BD904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55BD4-D292-4568-3487-187AC7950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FA5616-B37A-1848-86E6-D6F6DC691237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06522695-DDAD-237A-BFF5-DFE92C1BBD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0DC52E90-FE6D-35CE-E5DD-7E97EAC161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GR">
                <a:ea typeface="ＭＳ Ｐゴシック" panose="020B0600070205080204" pitchFamily="34" charset="-128"/>
              </a:rPr>
              <a:t>TALK BASED ON A BOOK I</a:t>
            </a:r>
            <a:r>
              <a:rPr lang="en-US" altLang="en-US">
                <a:ea typeface="ＭＳ Ｐゴシック" panose="020B0600070205080204" pitchFamily="34" charset="-128"/>
              </a:rPr>
              <a:t>’</a:t>
            </a:r>
            <a:r>
              <a:rPr lang="en-US" altLang="en-GR">
                <a:ea typeface="ＭＳ Ｐゴシック" panose="020B0600070205080204" pitchFamily="34" charset="-128"/>
              </a:rPr>
              <a:t>M WRITING + SHORT COURSE (general public).</a:t>
            </a:r>
          </a:p>
          <a:p>
            <a:pPr marL="171450" indent="-171450">
              <a:buFontTx/>
              <a:buChar char="-"/>
            </a:pPr>
            <a:r>
              <a:rPr lang="en-US" altLang="en-GR">
                <a:ea typeface="ＭＳ Ｐゴシック" panose="020B0600070205080204" pitchFamily="34" charset="-128"/>
              </a:rPr>
              <a:t>LOOKS TO THE 1960s TO EXPLAIN OUR DIVISIONS OVER RACE/GENDER/SEXUALITY TODAY (ID POLITICS)</a:t>
            </a:r>
          </a:p>
          <a:p>
            <a:pPr marL="171450" indent="-171450">
              <a:buFontTx/>
              <a:buChar char="-"/>
            </a:pPr>
            <a:r>
              <a:rPr lang="en-US" altLang="en-GR">
                <a:ea typeface="ＭＳ Ｐゴシック" panose="020B0600070205080204" pitchFamily="34" charset="-128"/>
              </a:rPr>
              <a:t>BOOK + COURSE COME OUT MY RESEARCH INTO THE 1960s LITERARY COUNTERCULTURE (THE BEAT GENERATION, ROCK N ROLL, VIETNAM PROTESTS, HIPPIE COMMUNES).</a:t>
            </a:r>
          </a:p>
          <a:p>
            <a:pPr marL="171450" indent="-171450">
              <a:buFontTx/>
              <a:buChar char="-"/>
            </a:pPr>
            <a:r>
              <a:rPr lang="en-US" altLang="en-GR">
                <a:ea typeface="ＭＳ Ｐゴシック" panose="020B0600070205080204" pitchFamily="34" charset="-128"/>
              </a:rPr>
              <a:t>THE WAY THAT THOSE CULTURAL MOVEMENTS REFLECTED AND AFFECTED THE WORLD AROUND THEM.</a:t>
            </a:r>
          </a:p>
          <a:p>
            <a:pPr marL="171450" indent="-171450">
              <a:buFontTx/>
              <a:buChar char="-"/>
            </a:pPr>
            <a:r>
              <a:rPr lang="en-US" altLang="en-GR">
                <a:ea typeface="ＭＳ Ｐゴシック" panose="020B0600070205080204" pitchFamily="34" charset="-128"/>
              </a:rPr>
              <a:t>THE WORLD THAT CAME AFTER THEM – OUR IDEAS ABOUT PROGRESS. </a:t>
            </a:r>
          </a:p>
          <a:p>
            <a:pPr marL="171450" indent="-171450">
              <a:buFontTx/>
              <a:buChar char="-"/>
            </a:pPr>
            <a:r>
              <a:rPr lang="en-US" altLang="en-GR">
                <a:ea typeface="ＭＳ Ｐゴシック" panose="020B0600070205080204" pitchFamily="34" charset="-128"/>
              </a:rPr>
              <a:t>THE WAY THEY SHAPED OUR STRANGELY AND NEWLY DIVIDED AGE.</a:t>
            </a: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55D7CBC0-D50A-3620-3900-CB08157078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A1F017-32EE-3C4D-AE34-54B55D61DED1}" type="slidenum">
              <a:rPr lang="en-US" altLang="en-GR" smtClean="0"/>
              <a:pPr>
                <a:spcBef>
                  <a:spcPct val="0"/>
                </a:spcBef>
              </a:pPr>
              <a:t>1</a:t>
            </a:fld>
            <a:endParaRPr lang="en-US" altLang="en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8B59FA-CD88-DA0A-F290-27D35A4994AC}"/>
              </a:ext>
            </a:extLst>
          </p:cNvPr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F257D-C280-A3C2-96A2-A1906878514B}"/>
              </a:ext>
            </a:extLst>
          </p:cNvPr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73FC1EB-4C39-B086-E8E6-99372752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26DC8-FBBA-3946-B21C-298AF7306270}" type="datetimeFigureOut">
              <a:rPr lang="en-US" altLang="en-GR"/>
              <a:pPr>
                <a:defRPr/>
              </a:pPr>
              <a:t>6/13/24</a:t>
            </a:fld>
            <a:endParaRPr lang="en-US" altLang="en-G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5247B4E-863C-9C15-83C7-B960C672D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071F82A-89F6-1101-0909-0BA5AE2F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A54B8C3-DC69-DF45-A36A-C42F89A0B00E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338361570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A3A58-9A99-5CAB-7A59-01185ED8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E6CDC-D35E-1C45-8644-6BB69F475856}" type="datetimeFigureOut">
              <a:rPr lang="en-US" altLang="en-GR"/>
              <a:pPr>
                <a:defRPr/>
              </a:pPr>
              <a:t>6/13/24</a:t>
            </a:fld>
            <a:endParaRPr lang="en-US" alt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09CC5-85B5-0659-9E50-F2C011B20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2999C-DC9F-7CFE-8667-23391134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3A4F0-D5F8-544F-9325-4CA60C6C2B37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400583972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267E4-DCB0-55DE-A183-03F4391AD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ABF50-5ED2-1C44-8A75-0719402DF43D}" type="datetimeFigureOut">
              <a:rPr lang="en-US" altLang="en-GR"/>
              <a:pPr>
                <a:defRPr/>
              </a:pPr>
              <a:t>6/13/24</a:t>
            </a:fld>
            <a:endParaRPr lang="en-US" alt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FF4C9-4492-1807-19D9-C3D8164B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339F9-1CCF-445D-2690-8F9C968B3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D66E8-8D4B-3D49-A165-854538BF6BA1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284273674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7C014-251D-B1CD-F483-5DE556BE8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33931-CBCB-9049-A624-E96AF763D8CD}" type="datetimeFigureOut">
              <a:rPr lang="en-US" altLang="en-GR"/>
              <a:pPr>
                <a:defRPr/>
              </a:pPr>
              <a:t>6/13/24</a:t>
            </a:fld>
            <a:endParaRPr lang="en-US" alt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1A85A-16E7-32F9-1EC4-42E78FA8E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32B99-4397-79EC-AB6D-5608874A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9A1FA-BCC5-9C47-A6CA-98423883B74F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277441957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29C0E-4C34-16F9-1E16-9ED85E04B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9A0D4-1463-7849-854E-99D30BA68362}" type="datetimeFigureOut">
              <a:rPr lang="en-US" altLang="en-GR"/>
              <a:pPr>
                <a:defRPr/>
              </a:pPr>
              <a:t>6/13/24</a:t>
            </a:fld>
            <a:endParaRPr lang="en-US" alt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92E37-48A8-CC32-14A7-8E3B7F0F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21D71-658D-6B5B-12D7-F8446874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3F702-8D5D-5242-901E-BCF286EED68A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264172031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C1A306-0674-BF8E-8770-4E718181E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75ECD-D642-BA48-B75A-651C0C4E635F}" type="datetimeFigureOut">
              <a:rPr lang="en-US" altLang="en-GR"/>
              <a:pPr>
                <a:defRPr/>
              </a:pPr>
              <a:t>6/13/24</a:t>
            </a:fld>
            <a:endParaRPr lang="en-US" altLang="en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B3E025-C3A6-524E-4ADD-62A7E7DE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8DBBB0-E114-1A33-558B-B2EA7A91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E8514-931F-6C44-8235-74173D95F885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150193317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BECB516-7C22-9025-A08B-C2FF7FE8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39277-8D21-A04F-9C52-84E4B834AC50}" type="datetimeFigureOut">
              <a:rPr lang="en-US" altLang="en-GR"/>
              <a:pPr>
                <a:defRPr/>
              </a:pPr>
              <a:t>6/13/24</a:t>
            </a:fld>
            <a:endParaRPr lang="en-US" altLang="en-G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F916368-4910-4E2F-D8E2-7EF6FC70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51921D-095E-D84B-E350-87BCA05B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3FAF6-DD33-E046-9828-625BABB8982B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27579255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745B32B-DC4E-F0FE-AB4C-6B59DCF2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AB093-C189-3149-BE81-4A018992D6A6}" type="datetimeFigureOut">
              <a:rPr lang="en-US" altLang="en-GR"/>
              <a:pPr>
                <a:defRPr/>
              </a:pPr>
              <a:t>6/13/24</a:t>
            </a:fld>
            <a:endParaRPr lang="en-US" altLang="en-G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87C3B2-7791-E701-8F98-4F6EE7CF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39981C-9F4B-1F72-0B40-874767C9A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45068-18BB-D04B-9D2A-4901B03582F7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228115624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2AD20C-4730-BD89-C83A-4542E2CE8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6AEFE-DC9A-694F-BFFA-FB2A7E98EBE1}" type="datetimeFigureOut">
              <a:rPr lang="en-US" altLang="en-GR"/>
              <a:pPr>
                <a:defRPr/>
              </a:pPr>
              <a:t>6/13/24</a:t>
            </a:fld>
            <a:endParaRPr lang="en-US" altLang="en-G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D5CB8D-DA38-720A-06CE-7150CE4E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8CBCE85-5B2D-1554-C2F2-9D8E8A034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A966-8767-D840-A2D8-F3E171C72212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349724984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E448AC4-BC72-958D-ED0B-8C10534C2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36964-8872-F847-B96E-541308F3DDEF}" type="datetimeFigureOut">
              <a:rPr lang="en-US" altLang="en-GR"/>
              <a:pPr>
                <a:defRPr/>
              </a:pPr>
              <a:t>6/13/24</a:t>
            </a:fld>
            <a:endParaRPr lang="en-US" alt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AE019-2371-E9BE-B3BB-EC6302AC5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6610D-0283-08BA-D18C-04A58D1A5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22DA1-72C6-8D48-8F74-C4520A0D7C04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6621316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B277C0-9275-A4B8-32B1-63A9DD8471E6}"/>
              </a:ext>
            </a:extLst>
          </p:cNvPr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D4A9-33F4-5371-CB99-43E62D49A8C3}"/>
              </a:ext>
            </a:extLst>
          </p:cNvPr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06E1246-44AA-E6C0-247F-DB5D83B45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121FE-8492-9547-AD68-FF023F7A2C63}" type="datetimeFigureOut">
              <a:rPr lang="en-US" altLang="en-GR"/>
              <a:pPr>
                <a:defRPr/>
              </a:pPr>
              <a:t>6/13/24</a:t>
            </a:fld>
            <a:endParaRPr lang="en-US" altLang="en-GR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3687D63-F06E-611E-39A7-C64E20A1B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F0E3C31-5B30-F53D-90DE-ACD6AF7E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4088C4-1C1D-0343-98FA-EE22ACC984D0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38079541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E3C6AB-A999-C648-5EAA-8EC2666A8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9733587-91A9-66C0-402E-BCFCA80569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R"/>
              <a:t>Click to edit Master text styles</a:t>
            </a:r>
          </a:p>
          <a:p>
            <a:pPr lvl="1"/>
            <a:r>
              <a:rPr lang="en-GB" altLang="en-GR"/>
              <a:t>Second level</a:t>
            </a:r>
          </a:p>
          <a:p>
            <a:pPr lvl="2"/>
            <a:r>
              <a:rPr lang="en-GB" altLang="en-GR"/>
              <a:t>Third level</a:t>
            </a:r>
          </a:p>
          <a:p>
            <a:pPr lvl="3"/>
            <a:r>
              <a:rPr lang="en-GB" altLang="en-GR"/>
              <a:t>Fourth level</a:t>
            </a:r>
          </a:p>
          <a:p>
            <a:pPr lvl="4"/>
            <a:r>
              <a:rPr lang="en-GB" altLang="en-GR"/>
              <a:t>Fifth level</a:t>
            </a:r>
            <a:endParaRPr lang="en-US" alt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52072-B7C6-0913-E2DF-D373FA0DF8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fld id="{EC77CDA2-07D0-7A44-9CFE-C23A32241C5E}" type="datetimeFigureOut">
              <a:rPr lang="en-US" altLang="en-GR"/>
              <a:pPr>
                <a:defRPr/>
              </a:pPr>
              <a:t>6/13/24</a:t>
            </a:fld>
            <a:endParaRPr lang="en-US" alt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8B33F-097A-EEDB-542A-0463DEB1E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A9AD9-CD05-C44A-09A6-6AF7883ED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4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DECEF9C-84E0-5B45-A7C2-D46CD3F69043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9A500F-A968-1080-0564-3BD03664FE40}"/>
              </a:ext>
            </a:extLst>
          </p:cNvPr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6C9FA-ED2C-90F9-F541-0A5184DD7B02}"/>
              </a:ext>
            </a:extLst>
          </p:cNvPr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1" r:id="rId1"/>
    <p:sldLayoutId id="2147484882" r:id="rId2"/>
    <p:sldLayoutId id="2147484883" r:id="rId3"/>
    <p:sldLayoutId id="2147484884" r:id="rId4"/>
    <p:sldLayoutId id="2147484885" r:id="rId5"/>
    <p:sldLayoutId id="2147484886" r:id="rId6"/>
    <p:sldLayoutId id="2147484887" r:id="rId7"/>
    <p:sldLayoutId id="2147484888" r:id="rId8"/>
    <p:sldLayoutId id="2147484892" r:id="rId9"/>
    <p:sldLayoutId id="2147484889" r:id="rId10"/>
    <p:sldLayoutId id="2147484890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Font typeface="Arial" panose="020B0604020202020204" pitchFamily="34" charset="0"/>
        <a:defRPr sz="20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customXml" Target="../ink/ink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nancywhittier.files.wordpress.com/2018/02/identity-politics-consciousness-raising-and-visibility-politics-oxford-handbook-postprint.pdf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F7B9-B553-4E7E-349E-C7E5F5CB4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4775"/>
            <a:ext cx="9009063" cy="191452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GB" sz="3200" b="1" i="0" dirty="0">
                <a:solidFill>
                  <a:schemeClr val="tx2"/>
                </a:solidFill>
                <a:effectLst/>
                <a:highlight>
                  <a:srgbClr val="F6F7F7"/>
                </a:highlight>
              </a:rPr>
              <a:t>‘Counterculture 2.0: Grotesques of Transgression after Trump'</a:t>
            </a:r>
            <a:endParaRPr lang="en-US" altLang="en-GR" sz="3200" cap="none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338" name="TextBox 4">
            <a:extLst>
              <a:ext uri="{FF2B5EF4-FFF2-40B4-BE49-F238E27FC236}">
                <a16:creationId xmlns:a16="http://schemas.microsoft.com/office/drawing/2014/main" id="{FA2E89C4-86F3-567D-C09D-530227896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6151563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/>
              <a:t>Dr. Guy Stevenson </a:t>
            </a:r>
          </a:p>
        </p:txBody>
      </p:sp>
      <p:pic>
        <p:nvPicPr>
          <p:cNvPr id="14339" name="Picture 2" descr="Screen Shot 2020-12-26 at 11.17.21 AM.png">
            <a:extLst>
              <a:ext uri="{FF2B5EF4-FFF2-40B4-BE49-F238E27FC236}">
                <a16:creationId xmlns:a16="http://schemas.microsoft.com/office/drawing/2014/main" id="{0B6F2A37-5F99-F962-4A54-19591896A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" y="1649413"/>
            <a:ext cx="8677275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CE058-B9B9-85D2-F6C2-5E9768074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R" dirty="0">
                <a:latin typeface="+mn-lt"/>
              </a:rPr>
              <a:t>My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AFF93-E7AF-70D3-86C7-B32B6BB5F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0013"/>
            <a:ext cx="7620000" cy="4373562"/>
          </a:xfrm>
        </p:spPr>
        <p:txBody>
          <a:bodyPr/>
          <a:lstStyle/>
          <a:p>
            <a:pPr marL="457200">
              <a:defRPr/>
            </a:pPr>
            <a:endParaRPr lang="en-GR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defRPr/>
            </a:pPr>
            <a:r>
              <a:rPr lang="en-GR" b="0" dirty="0">
                <a:solidFill>
                  <a:srgbClr val="000000"/>
                </a:solidFill>
                <a:latin typeface="Palatino Linotype" panose="02040502050505030304" pitchFamily="18" charset="0"/>
                <a:ea typeface="Palatino" pitchFamily="2" charset="77"/>
                <a:cs typeface="Calibri" panose="020F0502020204030204" pitchFamily="34" charset="0"/>
              </a:rPr>
              <a:t>–  How have we got here? How have we ended up in a place where rancour around race, gender and sexuality permeates everything? </a:t>
            </a:r>
          </a:p>
          <a:p>
            <a:pPr marL="0" indent="0">
              <a:defRPr/>
            </a:pPr>
            <a:r>
              <a:rPr lang="en-GR" b="0" dirty="0">
                <a:solidFill>
                  <a:srgbClr val="000000"/>
                </a:solidFill>
                <a:latin typeface="Palatino Linotype" panose="02040502050505030304" pitchFamily="18" charset="0"/>
                <a:ea typeface="Palatino" pitchFamily="2" charset="77"/>
                <a:cs typeface="Calibri" panose="020F0502020204030204" pitchFamily="34" charset="0"/>
              </a:rPr>
              <a:t>– How have we gone from Trump’s populist nationalist revolt against ‘wokeness’ to ugly battles between feminists and Trans activists?</a:t>
            </a:r>
          </a:p>
          <a:p>
            <a:pPr marL="0" indent="0">
              <a:defRPr/>
            </a:pPr>
            <a:r>
              <a:rPr lang="en-GR" b="0" dirty="0">
                <a:solidFill>
                  <a:srgbClr val="000000"/>
                </a:solidFill>
                <a:latin typeface="Palatino Linotype" panose="02040502050505030304" pitchFamily="18" charset="0"/>
                <a:ea typeface="Palatino" pitchFamily="2" charset="77"/>
                <a:cs typeface="Calibri" panose="020F0502020204030204" pitchFamily="34" charset="0"/>
              </a:rPr>
              <a:t>– To a </a:t>
            </a:r>
            <a:r>
              <a:rPr lang="en-GB" b="0" dirty="0">
                <a:solidFill>
                  <a:srgbClr val="000000"/>
                </a:solidFill>
                <a:latin typeface="Palatino Linotype" panose="02040502050505030304" pitchFamily="18" charset="0"/>
                <a:ea typeface="Palatino" pitchFamily="2" charset="77"/>
                <a:cs typeface="Calibri" panose="020F0502020204030204" pitchFamily="34" charset="0"/>
              </a:rPr>
              <a:t>black, liberal rapper joining forces with a racist crypto-fascist?</a:t>
            </a:r>
            <a:endParaRPr lang="en-GR" b="0" dirty="0">
              <a:latin typeface="Palatino Linotype" panose="02040502050505030304" pitchFamily="18" charset="0"/>
              <a:ea typeface="Palatino" pitchFamily="2" charset="77"/>
              <a:cs typeface="Segoe UI" panose="020B0502040204020203" pitchFamily="34" charset="0"/>
            </a:endParaRPr>
          </a:p>
          <a:p>
            <a:pPr>
              <a:defRPr/>
            </a:pPr>
            <a:endParaRPr lang="en-GR" dirty="0"/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261A9-1212-D108-6B10-E97D47033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38100"/>
            <a:ext cx="9144000" cy="10937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+mj-cs"/>
                <a:sym typeface="Wingdings"/>
              </a:rPr>
              <a:t>Civil rights  black power </a:t>
            </a:r>
            <a:r>
              <a:rPr lang="en-US" dirty="0">
                <a:latin typeface="+mn-lt"/>
                <a:ea typeface="+mj-ea"/>
                <a:cs typeface="+mj-cs"/>
                <a:sym typeface="Wingdings" pitchFamily="2" charset="2"/>
              </a:rPr>
              <a:t> </a:t>
            </a:r>
            <a:r>
              <a:rPr lang="en-US" dirty="0">
                <a:latin typeface="+mn-lt"/>
                <a:ea typeface="+mj-ea"/>
                <a:cs typeface="+mj-cs"/>
                <a:sym typeface="Wingdings"/>
              </a:rPr>
              <a:t> black lives matter</a:t>
            </a:r>
            <a:endParaRPr lang="en-US" dirty="0">
              <a:latin typeface="+mn-lt"/>
              <a:ea typeface="+mj-ea"/>
              <a:cs typeface="+mj-cs"/>
            </a:endParaRPr>
          </a:p>
        </p:txBody>
      </p:sp>
      <p:pic>
        <p:nvPicPr>
          <p:cNvPr id="18434" name="Content Placeholder 3" descr="Screen Shot 2020-12-26 at 11.25.12 AM.png">
            <a:extLst>
              <a:ext uri="{FF2B5EF4-FFF2-40B4-BE49-F238E27FC236}">
                <a16:creationId xmlns:a16="http://schemas.microsoft.com/office/drawing/2014/main" id="{19932F69-2661-35D2-A311-DC44B2385A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 r="2019"/>
          <a:stretch>
            <a:fillRect/>
          </a:stretch>
        </p:blipFill>
        <p:spPr>
          <a:xfrm>
            <a:off x="192088" y="1093788"/>
            <a:ext cx="8759825" cy="5180012"/>
          </a:xfrm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Content Placeholder 3" descr="GratefulDead.jpg">
            <a:extLst>
              <a:ext uri="{FF2B5EF4-FFF2-40B4-BE49-F238E27FC236}">
                <a16:creationId xmlns:a16="http://schemas.microsoft.com/office/drawing/2014/main" id="{6DB7D91B-90FD-5FF4-2974-74493843D3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r="10432"/>
          <a:stretch>
            <a:fillRect/>
          </a:stretch>
        </p:blipFill>
        <p:spPr>
          <a:xfrm>
            <a:off x="457200" y="377825"/>
            <a:ext cx="8054975" cy="6107113"/>
          </a:xfrm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41D9-73F9-1648-42C6-2AD8D2B88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2075"/>
            <a:ext cx="7620000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3 STAGES OF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B8D1E-0CA8-64F5-34DA-4DB6E97B2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marL="457200" indent="-457200" eaLnBrk="1" fontAlgn="auto" hangingPunct="1">
              <a:buFont typeface="Arial" panose="020B0604020202020204" pitchFamily="34" charset="0"/>
              <a:buAutoNum type="arabicPeriod"/>
              <a:defRPr/>
            </a:pPr>
            <a:r>
              <a:rPr lang="en-US" sz="2800" b="0" u="sng" dirty="0">
                <a:latin typeface="Palatino Linotype" panose="02040502050505030304" pitchFamily="18" charset="0"/>
                <a:ea typeface="+mn-ea"/>
                <a:cs typeface="+mn-cs"/>
              </a:rPr>
              <a:t>1950s Bohemian </a:t>
            </a:r>
            <a:r>
              <a:rPr lang="en-US" sz="2800" b="0" u="sng" dirty="0" err="1">
                <a:latin typeface="Palatino Linotype" panose="02040502050505030304" pitchFamily="18" charset="0"/>
                <a:ea typeface="+mn-ea"/>
                <a:cs typeface="+mn-cs"/>
              </a:rPr>
              <a:t>Personalism</a:t>
            </a:r>
            <a:endParaRPr lang="en-US" sz="2800" b="0" u="sng" dirty="0"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indent="0" eaLnBrk="1" fontAlgn="auto" hangingPunct="1">
              <a:defRPr/>
            </a:pPr>
            <a:r>
              <a:rPr lang="en-US" sz="2800" b="0" dirty="0">
                <a:latin typeface="Palatino Linotype" panose="02040502050505030304" pitchFamily="18" charset="0"/>
                <a:ea typeface="+mn-ea"/>
                <a:cs typeface="+mn-cs"/>
              </a:rPr>
              <a:t>– </a:t>
            </a:r>
            <a:r>
              <a:rPr lang="en-GB" sz="2800" b="0" dirty="0">
                <a:latin typeface="Palatino Linotype" panose="02040502050505030304" pitchFamily="18" charset="0"/>
                <a:ea typeface="+mn-ea"/>
                <a:cs typeface="+mn-cs"/>
              </a:rPr>
              <a:t>liberating self through the artistic expression of the ‘unspeakable’ </a:t>
            </a:r>
            <a:endParaRPr lang="en-US" sz="2800" b="0" dirty="0"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indent="0" eaLnBrk="1" fontAlgn="auto" hangingPunct="1">
              <a:defRPr/>
            </a:pPr>
            <a:r>
              <a:rPr lang="en-US" sz="2800" b="0" dirty="0">
                <a:latin typeface="Palatino Linotype" panose="02040502050505030304" pitchFamily="18" charset="0"/>
                <a:ea typeface="+mn-ea"/>
                <a:cs typeface="+mn-cs"/>
              </a:rPr>
              <a:t>2. </a:t>
            </a:r>
            <a:r>
              <a:rPr lang="en-US" sz="2800" b="0" u="sng" dirty="0">
                <a:latin typeface="Palatino Linotype" panose="02040502050505030304" pitchFamily="18" charset="0"/>
                <a:ea typeface="+mn-ea"/>
                <a:cs typeface="+mn-cs"/>
              </a:rPr>
              <a:t>1960s Counterculture &amp; Civil Rights</a:t>
            </a:r>
          </a:p>
          <a:p>
            <a:pPr marL="0" indent="0" eaLnBrk="1" fontAlgn="auto" hangingPunct="1">
              <a:defRPr/>
            </a:pPr>
            <a:r>
              <a:rPr lang="en-US" sz="2800" b="0" dirty="0">
                <a:latin typeface="Palatino Linotype" panose="02040502050505030304" pitchFamily="18" charset="0"/>
                <a:ea typeface="+mn-ea"/>
                <a:cs typeface="+mn-cs"/>
              </a:rPr>
              <a:t>– liberating self through spiritual existence</a:t>
            </a:r>
          </a:p>
          <a:p>
            <a:pPr marL="0" indent="0" eaLnBrk="1" fontAlgn="auto" hangingPunct="1">
              <a:defRPr/>
            </a:pPr>
            <a:r>
              <a:rPr lang="en-US" sz="2800" b="0" dirty="0">
                <a:latin typeface="Palatino Linotype" panose="02040502050505030304" pitchFamily="18" charset="0"/>
                <a:ea typeface="+mn-ea"/>
                <a:cs typeface="+mn-cs"/>
              </a:rPr>
              <a:t>– liberating self by refusing segregation</a:t>
            </a:r>
          </a:p>
          <a:p>
            <a:pPr marL="0" indent="0" eaLnBrk="1" fontAlgn="auto" hangingPunct="1">
              <a:defRPr/>
            </a:pPr>
            <a:r>
              <a:rPr lang="en-US" sz="2800" b="0" dirty="0">
                <a:latin typeface="Palatino Linotype" panose="02040502050505030304" pitchFamily="18" charset="0"/>
                <a:ea typeface="+mn-ea"/>
                <a:cs typeface="+mn-cs"/>
              </a:rPr>
              <a:t>3. </a:t>
            </a:r>
            <a:r>
              <a:rPr lang="en-US" sz="2800" b="0" u="sng" dirty="0">
                <a:latin typeface="Palatino Linotype" panose="02040502050505030304" pitchFamily="18" charset="0"/>
                <a:ea typeface="+mn-ea"/>
                <a:cs typeface="+mn-cs"/>
              </a:rPr>
              <a:t>1970s Women’s Liberation </a:t>
            </a:r>
          </a:p>
          <a:p>
            <a:pPr marL="0" indent="0" eaLnBrk="1" fontAlgn="auto" hangingPunct="1">
              <a:defRPr/>
            </a:pPr>
            <a:r>
              <a:rPr lang="en-GB" sz="2800" b="0" dirty="0">
                <a:latin typeface="Palatino Linotype" panose="02040502050505030304" pitchFamily="18" charset="0"/>
                <a:ea typeface="+mn-ea"/>
                <a:cs typeface="+mn-cs"/>
              </a:rPr>
              <a:t>– shift in countercultural logic, from emancipatory alone, to emancipatory and openly proscriptive. </a:t>
            </a:r>
          </a:p>
          <a:p>
            <a:pPr marL="0" indent="0" eaLnBrk="1" fontAlgn="auto" hangingPunct="1">
              <a:defRPr/>
            </a:pPr>
            <a:r>
              <a:rPr lang="en-GB" sz="2800" b="0" dirty="0">
                <a:latin typeface="Palatino Linotype" panose="02040502050505030304" pitchFamily="18" charset="0"/>
                <a:ea typeface="+mn-ea"/>
                <a:cs typeface="+mn-cs"/>
              </a:rPr>
              <a:t>– freedom of self based on fixed political tenets, and involving analysis and condemnation of other views</a:t>
            </a:r>
            <a:r>
              <a:rPr lang="en-US" sz="2800" b="0" dirty="0"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D0085-59A7-3CE3-3934-57800E58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R" dirty="0">
                <a:latin typeface="+mn-lt"/>
              </a:rPr>
              <a:t>structure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9A742EBA-429A-8C11-64F5-0B95FDB92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GR" sz="180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en-GR" altLang="en-GR" sz="1800"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altLang="en-GR" b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SPIRITUAL ELITISM 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altLang="en-GR" b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WORDS AS VIOLENCE 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altLang="en-GR" b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EXPANDING BIGOTRY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altLang="en-GR" b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COMPASSIONATE DOUBLE STANDARD</a:t>
            </a:r>
            <a:endParaRPr lang="en-GR" altLang="en-G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871EF-7648-4DCA-FE59-0E432A1C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/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3EDA1C66-E7CA-AD48-DADB-80E91F733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 altLang="en-GR" b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r>
              <a:rPr lang="en-GR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1. SPIRITUAL ELITISM (THE COUNTERCULTURE)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Content Placeholder 3" descr="Screen Shot 2021-04-26 at 7.35.44 PM.png">
            <a:extLst>
              <a:ext uri="{FF2B5EF4-FFF2-40B4-BE49-F238E27FC236}">
                <a16:creationId xmlns:a16="http://schemas.microsoft.com/office/drawing/2014/main" id="{7CC5F372-E33B-AD58-3883-53905E24BF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r="1469"/>
          <a:stretch>
            <a:fillRect/>
          </a:stretch>
        </p:blipFill>
        <p:spPr>
          <a:xfrm>
            <a:off x="457200" y="552450"/>
            <a:ext cx="8193088" cy="5886450"/>
          </a:xfrm>
        </p:spPr>
      </p:pic>
      <p:sp>
        <p:nvSpPr>
          <p:cNvPr id="19458" name="TextBox 1">
            <a:extLst>
              <a:ext uri="{FF2B5EF4-FFF2-40B4-BE49-F238E27FC236}">
                <a16:creationId xmlns:a16="http://schemas.microsoft.com/office/drawing/2014/main" id="{9128D23F-6489-8F87-452C-06963A71D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44450"/>
            <a:ext cx="711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2800" b="0"/>
              <a:t>RACE</a:t>
            </a:r>
            <a:r>
              <a:rPr lang="en-US" altLang="en-GR" sz="1800" b="0"/>
              <a:t> </a:t>
            </a: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A1D34-D35C-058B-484B-E139DA5C3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85800"/>
            <a:ext cx="5791200" cy="13716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GENDER</a:t>
            </a:r>
          </a:p>
        </p:txBody>
      </p:sp>
      <p:pic>
        <p:nvPicPr>
          <p:cNvPr id="20482" name="Content Placeholder 3" descr="Screen Shot 2021-12-06 at 2.30.24 PM.png">
            <a:extLst>
              <a:ext uri="{FF2B5EF4-FFF2-40B4-BE49-F238E27FC236}">
                <a16:creationId xmlns:a16="http://schemas.microsoft.com/office/drawing/2014/main" id="{2584834E-DA51-7DB9-D2B6-67B66EF32B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2" r="-5142"/>
          <a:stretch>
            <a:fillRect/>
          </a:stretch>
        </p:blipFill>
        <p:spPr>
          <a:xfrm>
            <a:off x="-303213" y="685800"/>
            <a:ext cx="9551988" cy="5768975"/>
          </a:xfrm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Content Placeholder 4" descr="Demonstrations and protests against the Vietnam War (4).jpg">
            <a:extLst>
              <a:ext uri="{FF2B5EF4-FFF2-40B4-BE49-F238E27FC236}">
                <a16:creationId xmlns:a16="http://schemas.microsoft.com/office/drawing/2014/main" id="{F9E7418D-427E-8916-BE03-C71CB734CC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r="16864"/>
          <a:stretch>
            <a:fillRect/>
          </a:stretch>
        </p:blipFill>
        <p:spPr>
          <a:xfrm>
            <a:off x="134938" y="596900"/>
            <a:ext cx="8202612" cy="6113463"/>
          </a:xfrm>
        </p:spPr>
      </p:pic>
      <p:sp>
        <p:nvSpPr>
          <p:cNvPr id="21506" name="TextBox 1">
            <a:extLst>
              <a:ext uri="{FF2B5EF4-FFF2-40B4-BE49-F238E27FC236}">
                <a16:creationId xmlns:a16="http://schemas.microsoft.com/office/drawing/2014/main" id="{986212B0-9F48-39D4-B1A1-50D66DDDF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74613"/>
            <a:ext cx="6234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2800" b="0"/>
              <a:t>WAR + IMPERIALISM</a:t>
            </a: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D09C-F0D2-27BC-0E35-A7795F987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/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A68611BF-311C-5670-085B-50396D19C5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225" y="314325"/>
            <a:ext cx="8691563" cy="4822825"/>
          </a:xfrm>
        </p:spPr>
      </p:pic>
      <p:sp>
        <p:nvSpPr>
          <p:cNvPr id="61443" name="TextBox 5">
            <a:extLst>
              <a:ext uri="{FF2B5EF4-FFF2-40B4-BE49-F238E27FC236}">
                <a16:creationId xmlns:a16="http://schemas.microsoft.com/office/drawing/2014/main" id="{A8F590E3-A04B-19B6-5168-CED9DCA30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" y="5397500"/>
            <a:ext cx="85264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R" altLang="en-GR">
                <a:latin typeface="Palatino Linotype" panose="02040502050505030304" pitchFamily="18" charset="0"/>
              </a:rPr>
              <a:t>LYNDON B JOHNSON SIGNING THE CIVIL RIGHTS ACT 1964 </a:t>
            </a:r>
            <a:r>
              <a:rPr lang="en-GR" altLang="en-GR">
                <a:solidFill>
                  <a:schemeClr val="tx2"/>
                </a:solidFill>
                <a:latin typeface="Palatino Linotype" panose="02040502050505030304" pitchFamily="18" charset="0"/>
              </a:rPr>
              <a:t>(ending segregation) </a:t>
            </a:r>
            <a:r>
              <a:rPr lang="en-GR" altLang="en-GR">
                <a:latin typeface="Palatino Linotype" panose="02040502050505030304" pitchFamily="18" charset="0"/>
              </a:rPr>
              <a:t>; FOLLOWED BY THE VOTING RIGHTS ACT 1965 </a:t>
            </a:r>
            <a:r>
              <a:rPr lang="en-GR" altLang="en-GR">
                <a:solidFill>
                  <a:schemeClr val="tx2"/>
                </a:solidFill>
                <a:latin typeface="Palatino Linotype" panose="02040502050505030304" pitchFamily="18" charset="0"/>
              </a:rPr>
              <a:t>(ending race-related impediments to voting)</a:t>
            </a:r>
            <a:endParaRPr lang="en-GR" altLang="en-GR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1332E-2C9F-9AA4-9AAD-8E7C1BE1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j-ea"/>
              <a:cs typeface="+mj-cs"/>
            </a:endParaRP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BEFD24B4-4C12-919F-A0BE-8AAE468F2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7620000" cy="43735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en-US" altLang="en-GR" sz="1600" dirty="0">
                <a:ea typeface="ＭＳ Ｐゴシック" panose="020B0600070205080204" pitchFamily="34" charset="-128"/>
              </a:rPr>
              <a:t> 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en-US" altLang="en-US" sz="1600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en-GR" sz="1600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WE ARE IN A CULTURE WAR. IF THE REPUBLICANS DON</a:t>
            </a:r>
            <a:r>
              <a:rPr lang="en-US" altLang="en-US" sz="1600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sz="1600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T TOUGHEN UP AND GET SMART AND GET STRONG AND PROTECT OUR HERITAGE AND PROTECT OUR COUNTRY, I THINK THEY</a:t>
            </a:r>
            <a:r>
              <a:rPr lang="en-US" altLang="en-US" sz="1600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sz="1600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RE GOING TO HAVE A VERY TOUGH ELECTION</a:t>
            </a:r>
            <a:r>
              <a:rPr lang="en-US" altLang="en-US" sz="1600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”</a:t>
            </a:r>
            <a:endParaRPr lang="en-US" altLang="en-GR" sz="1600" b="0" dirty="0">
              <a:solidFill>
                <a:schemeClr val="tx2"/>
              </a:solidFill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altLang="en-GR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Donald Trump, Interview with </a:t>
            </a:r>
            <a:r>
              <a:rPr lang="en-US" altLang="en-GR" sz="1600" b="0" i="1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Real Clear Politics</a:t>
            </a:r>
            <a:r>
              <a:rPr lang="en-US" altLang="en-GR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2020 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en-GR" sz="1600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altLang="en-US" sz="16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sz="16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POLITICS IS DOWNSTREAM FROM CULTURE</a:t>
            </a:r>
            <a:r>
              <a:rPr lang="en-US" altLang="en-US" sz="16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”</a:t>
            </a:r>
            <a:endParaRPr lang="en-US" altLang="ja-JP" sz="1600" b="0" dirty="0">
              <a:solidFill>
                <a:srgbClr val="D1282E"/>
              </a:solidFill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altLang="en-GR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Andrew Breitbart (mantra + mission statement for his news website Breitbart, adopted by Steve Bannon when he took over as owner, before </a:t>
            </a:r>
            <a:r>
              <a:rPr lang="en-US" altLang="en-GR" sz="1600" b="0" dirty="0" err="1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organising</a:t>
            </a:r>
            <a:r>
              <a:rPr lang="en-US" altLang="en-GR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Donald Trump</a:t>
            </a:r>
            <a:r>
              <a:rPr lang="en-US" altLang="en-US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s 2016 election campaign)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en-GR" sz="1600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altLang="en-US" sz="16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en-GR" sz="16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THE CONQUEST OF CULTURAL POWER COMES BEFORE POLITICAL POWER</a:t>
            </a:r>
            <a:r>
              <a:rPr lang="en-US" altLang="en-US" sz="16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”</a:t>
            </a:r>
            <a:endParaRPr lang="en-US" altLang="en-GR" sz="1600" b="0" dirty="0">
              <a:solidFill>
                <a:srgbClr val="D1282E"/>
              </a:solidFill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altLang="en-GR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Antonio Gramsci, </a:t>
            </a:r>
            <a:r>
              <a:rPr lang="en-US" altLang="en-GR" sz="1600" b="0" i="1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Prison Notebooks</a:t>
            </a:r>
            <a:r>
              <a:rPr lang="en-US" altLang="en-GR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, 1926 (Marxist response to Fascist Control)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en-GR" sz="16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</a:pPr>
            <a:endParaRPr lang="en-US" altLang="en-GR" sz="16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69A40-F273-9779-3D05-338767062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/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23A19D7B-9283-6136-4641-C8E2B8A0A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anose="02020603050405020304" pitchFamily="18" charset="0"/>
              <a:buChar char="–"/>
            </a:pPr>
            <a:r>
              <a:rPr lang="en-US" altLang="en-GR" sz="1800" b="0">
                <a:solidFill>
                  <a:srgbClr val="000000"/>
                </a:solidFill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But they also saw the birth of a new kind of elitism.  </a:t>
            </a:r>
            <a:endParaRPr lang="en-GR" altLang="en-GR" sz="1800" b="0">
              <a:latin typeface="Times New Roman" panose="02020603050405020304" pitchFamily="18" charset="0"/>
              <a:ea typeface="MS Mincho" panose="02020609040205080304" pitchFamily="49" charset="-128"/>
              <a:cs typeface="Segoe UI" panose="020B0502040204020203" pitchFamily="34" charset="0"/>
            </a:endParaRPr>
          </a:p>
          <a:p>
            <a:pPr>
              <a:buFont typeface="Times New Roman" panose="02020603050405020304" pitchFamily="18" charset="0"/>
              <a:buChar char="–"/>
            </a:pPr>
            <a:r>
              <a:rPr lang="en-US" altLang="en-GR" sz="1800" b="0">
                <a:solidFill>
                  <a:srgbClr val="000000"/>
                </a:solidFill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To do with who was authentic and who wasn’t. </a:t>
            </a:r>
            <a:endParaRPr lang="en-GR" altLang="en-GR" sz="1800" b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>
              <a:buFont typeface="Times New Roman" panose="02020603050405020304" pitchFamily="18" charset="0"/>
              <a:buChar char="–"/>
            </a:pPr>
            <a:r>
              <a:rPr lang="en-US" altLang="en-GR" sz="1800" b="0">
                <a:solidFill>
                  <a:srgbClr val="000000"/>
                </a:solidFill>
                <a:latin typeface="Palatino Linotype" panose="02040502050505030304" pitchFamily="18" charset="0"/>
                <a:ea typeface="MS Mincho" panose="02020609040205080304" pitchFamily="49" charset="-128"/>
              </a:rPr>
              <a:t>Who was awake to their true selves, and able to break free of the system that oppressed them, and who remained asleep. </a:t>
            </a:r>
          </a:p>
          <a:p>
            <a:pPr>
              <a:buFont typeface="Times New Roman" panose="02020603050405020304" pitchFamily="18" charset="0"/>
              <a:buChar char="–"/>
            </a:pPr>
            <a:r>
              <a:rPr lang="en-US" altLang="en-GR" sz="1800" b="0">
                <a:solidFill>
                  <a:srgbClr val="000000"/>
                </a:solidFill>
                <a:latin typeface="Palatino Linotype" panose="02040502050505030304" pitchFamily="18" charset="0"/>
                <a:ea typeface="MS Mincho" panose="02020609040205080304" pitchFamily="49" charset="-128"/>
              </a:rPr>
              <a:t>Existentialist inspired – trend for Soren Kierkegaard.</a:t>
            </a:r>
          </a:p>
          <a:p>
            <a:pPr>
              <a:buFont typeface="Times New Roman" panose="02020603050405020304" pitchFamily="18" charset="0"/>
              <a:buChar char="–"/>
            </a:pPr>
            <a:r>
              <a:rPr lang="en-US" altLang="en-GR" sz="1800" b="0">
                <a:solidFill>
                  <a:srgbClr val="000000"/>
                </a:solidFill>
                <a:latin typeface="Palatino Linotype" panose="02040502050505030304" pitchFamily="18" charset="0"/>
                <a:ea typeface="MS Mincho" panose="02020609040205080304" pitchFamily="49" charset="-128"/>
              </a:rPr>
              <a:t>Jung-inspired – trend for psychoanalysis.</a:t>
            </a:r>
          </a:p>
          <a:p>
            <a:pPr>
              <a:buFont typeface="Times New Roman" panose="02020603050405020304" pitchFamily="18" charset="0"/>
              <a:buChar char="–"/>
            </a:pPr>
            <a:r>
              <a:rPr lang="en-US" altLang="en-GR" sz="1800" b="0">
                <a:solidFill>
                  <a:srgbClr val="000000"/>
                </a:solidFill>
                <a:latin typeface="Palatino Linotype" panose="02040502050505030304" pitchFamily="18" charset="0"/>
                <a:ea typeface="MS Mincho" panose="02020609040205080304" pitchFamily="49" charset="-128"/>
              </a:rPr>
              <a:t>Nietzsche inspired.</a:t>
            </a:r>
            <a:endParaRPr lang="en-GR" altLang="en-GR" sz="1800" b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n-GR" altLang="en-G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4FF1E-9479-5604-726F-B714ACBFC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2530" name="Content Placeholder 4" descr="Screen Shot 2021-12-07 at 11.23.30 AM.png">
            <a:extLst>
              <a:ext uri="{FF2B5EF4-FFF2-40B4-BE49-F238E27FC236}">
                <a16:creationId xmlns:a16="http://schemas.microsoft.com/office/drawing/2014/main" id="{2159B6D6-E57D-CC6A-BFC4-1964AFC788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r="21869"/>
          <a:stretch>
            <a:fillRect/>
          </a:stretch>
        </p:blipFill>
        <p:spPr>
          <a:xfrm>
            <a:off x="166688" y="203200"/>
            <a:ext cx="5567362" cy="6451600"/>
          </a:xfrm>
        </p:spPr>
      </p:pic>
      <p:sp>
        <p:nvSpPr>
          <p:cNvPr id="22531" name="TextBox 3">
            <a:extLst>
              <a:ext uri="{FF2B5EF4-FFF2-40B4-BE49-F238E27FC236}">
                <a16:creationId xmlns:a16="http://schemas.microsoft.com/office/drawing/2014/main" id="{5BB24EE9-4558-3F00-3C23-765B23777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152400"/>
            <a:ext cx="3119438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>
                <a:solidFill>
                  <a:srgbClr val="D1282E"/>
                </a:solidFill>
                <a:latin typeface="Palatino Linotype" panose="02040502050505030304" pitchFamily="18" charset="0"/>
              </a:rPr>
              <a:t>IN LITERATURE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>
                <a:latin typeface="Palatino Linotype" panose="02040502050505030304" pitchFamily="18" charset="0"/>
              </a:rPr>
              <a:t>– The influential, Romantic vision of </a:t>
            </a:r>
            <a:r>
              <a:rPr lang="en-US" altLang="en-US" sz="1800" b="0">
                <a:latin typeface="Palatino Linotype" panose="02040502050505030304" pitchFamily="18" charset="0"/>
              </a:rPr>
              <a:t>‘</a:t>
            </a:r>
            <a:r>
              <a:rPr lang="en-US" altLang="en-GR" sz="1800" b="0">
                <a:latin typeface="Palatino Linotype" panose="02040502050505030304" pitchFamily="18" charset="0"/>
              </a:rPr>
              <a:t>The Beat Generation</a:t>
            </a:r>
            <a:r>
              <a:rPr lang="en-US" altLang="en-US" sz="1800" b="0">
                <a:latin typeface="Palatino Linotype" panose="02040502050505030304" pitchFamily="18" charset="0"/>
              </a:rPr>
              <a:t>’</a:t>
            </a:r>
            <a:r>
              <a:rPr lang="en-US" altLang="en-GR" sz="1800" b="0">
                <a:latin typeface="Palatino Linotype" panose="0204050205050503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>
                <a:latin typeface="Palatino Linotype" panose="02040502050505030304" pitchFamily="18" charset="0"/>
              </a:rPr>
              <a:t>– Allen Ginsberg (left), Jack Kerouac.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>
                <a:latin typeface="Palatino Linotype" panose="02040502050505030304" pitchFamily="18" charset="0"/>
              </a:rPr>
              <a:t>– Yearning for a purer America, free from industrialization, from puritanical, bourgeois values.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>
                <a:latin typeface="Palatino Linotype" panose="02040502050505030304" pitchFamily="18" charset="0"/>
              </a:rPr>
              <a:t>– A vision that </a:t>
            </a:r>
            <a:r>
              <a:rPr lang="en-US" altLang="en-GR" sz="1800" b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divided the country into: </a:t>
            </a:r>
            <a:r>
              <a:rPr lang="en-US" altLang="en-GR" sz="180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the saintly few</a:t>
            </a:r>
            <a:r>
              <a:rPr lang="en-US" altLang="en-GR" sz="1800" b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, beaten down and beatific enough to see clearly and the square, </a:t>
            </a:r>
            <a:r>
              <a:rPr lang="en-US" altLang="en-GR" sz="180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9 to 5 majority</a:t>
            </a:r>
            <a:r>
              <a:rPr lang="en-US" altLang="en-GR" sz="1800" b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, spiritually impoverished by conformity.</a:t>
            </a:r>
            <a:r>
              <a:rPr lang="en-GR" altLang="en-GR" sz="1800" b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R" sz="1800" b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3">
            <a:extLst>
              <a:ext uri="{FF2B5EF4-FFF2-40B4-BE49-F238E27FC236}">
                <a16:creationId xmlns:a16="http://schemas.microsoft.com/office/drawing/2014/main" id="{102BCA84-29EC-77C2-C9DF-A02891F5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6688"/>
            <a:ext cx="3159125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>
                <a:solidFill>
                  <a:srgbClr val="D1282E"/>
                </a:solidFill>
                <a:latin typeface="Palatino Linotype" panose="02040502050505030304" pitchFamily="18" charset="0"/>
              </a:rPr>
              <a:t>IN MUSIC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>
                <a:latin typeface="Palatino Linotype" panose="02040502050505030304" pitchFamily="18" charset="0"/>
              </a:rPr>
              <a:t>– Politically conscious (Beat influenced) folk music of Bob Dylan.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>
                <a:latin typeface="Palatino Linotype" panose="02040502050505030304" pitchFamily="18" charset="0"/>
              </a:rPr>
              <a:t>– Celebrated as political voice of his generation aged only 19.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>
                <a:latin typeface="Palatino Linotype" panose="02040502050505030304" pitchFamily="18" charset="0"/>
              </a:rPr>
              <a:t>– Set a precedent for leftist politics as a game old </a:t>
            </a:r>
            <a:r>
              <a:rPr lang="en-US" altLang="en-US" sz="1800" b="0">
                <a:latin typeface="Palatino Linotype" panose="02040502050505030304" pitchFamily="18" charset="0"/>
              </a:rPr>
              <a:t>‘</a:t>
            </a:r>
            <a:r>
              <a:rPr lang="en-US" altLang="en-GR" sz="1800" b="0">
                <a:latin typeface="Palatino Linotype" panose="02040502050505030304" pitchFamily="18" charset="0"/>
              </a:rPr>
              <a:t>squares</a:t>
            </a:r>
            <a:r>
              <a:rPr lang="en-US" altLang="en-US" sz="1800" b="0">
                <a:latin typeface="Palatino Linotype" panose="02040502050505030304" pitchFamily="18" charset="0"/>
              </a:rPr>
              <a:t>’</a:t>
            </a:r>
            <a:r>
              <a:rPr lang="en-US" altLang="en-GR" sz="1800" b="0">
                <a:latin typeface="Palatino Linotype" panose="02040502050505030304" pitchFamily="18" charset="0"/>
              </a:rPr>
              <a:t> couldn</a:t>
            </a:r>
            <a:r>
              <a:rPr lang="en-US" altLang="en-US" sz="1800" b="0">
                <a:latin typeface="Palatino Linotype" panose="02040502050505030304" pitchFamily="18" charset="0"/>
              </a:rPr>
              <a:t>’</a:t>
            </a:r>
            <a:r>
              <a:rPr lang="en-US" altLang="en-GR" sz="1800" b="0">
                <a:latin typeface="Palatino Linotype" panose="02040502050505030304" pitchFamily="18" charset="0"/>
              </a:rPr>
              <a:t>t understand.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0">
                <a:latin typeface="Palatino Linotype" panose="02040502050505030304" pitchFamily="18" charset="0"/>
              </a:rPr>
              <a:t>‘‘</a:t>
            </a:r>
            <a:r>
              <a:rPr lang="en-US" altLang="ja-JP" sz="1800" b="0">
                <a:solidFill>
                  <a:schemeClr val="tx2"/>
                </a:solidFill>
                <a:latin typeface="Palatino Linotype" panose="02040502050505030304" pitchFamily="18" charset="0"/>
              </a:rPr>
              <a:t>I know more about you just by looking than you ever know about me … I could tell you, but you wouldn</a:t>
            </a:r>
            <a:r>
              <a:rPr lang="en-US" altLang="en-US" sz="1800" b="0">
                <a:solidFill>
                  <a:schemeClr val="tx2"/>
                </a:solidFill>
                <a:latin typeface="Palatino Linotype" panose="02040502050505030304" pitchFamily="18" charset="0"/>
              </a:rPr>
              <a:t>’</a:t>
            </a:r>
            <a:r>
              <a:rPr lang="en-US" altLang="ja-JP" sz="1800" b="0">
                <a:solidFill>
                  <a:schemeClr val="tx2"/>
                </a:solidFill>
                <a:latin typeface="Palatino Linotype" panose="02040502050505030304" pitchFamily="18" charset="0"/>
              </a:rPr>
              <a:t>t really understand</a:t>
            </a:r>
            <a:r>
              <a:rPr lang="en-US" altLang="en-US" sz="1800" b="0">
                <a:latin typeface="Palatino Linotype" panose="02040502050505030304" pitchFamily="18" charset="0"/>
              </a:rPr>
              <a:t>”</a:t>
            </a:r>
            <a:r>
              <a:rPr lang="en-US" altLang="ja-JP" sz="1800" b="0">
                <a:latin typeface="Palatino Linotype" panose="02040502050505030304" pitchFamily="18" charset="0"/>
              </a:rPr>
              <a:t> (Dylan to </a:t>
            </a:r>
            <a:r>
              <a:rPr lang="en-US" altLang="ja-JP" sz="1800" b="0" i="1">
                <a:latin typeface="Palatino Linotype" panose="02040502050505030304" pitchFamily="18" charset="0"/>
              </a:rPr>
              <a:t>Time Magazine, </a:t>
            </a:r>
            <a:r>
              <a:rPr lang="en-US" altLang="ja-JP" sz="1800" b="0">
                <a:latin typeface="Palatino Linotype" panose="02040502050505030304" pitchFamily="18" charset="0"/>
              </a:rPr>
              <a:t>left)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/>
          </a:p>
        </p:txBody>
      </p:sp>
      <p:pic>
        <p:nvPicPr>
          <p:cNvPr id="23554" name="Content Placeholder 6" descr="bob-dylan-Horace-Judson-1965.jpg">
            <a:extLst>
              <a:ext uri="{FF2B5EF4-FFF2-40B4-BE49-F238E27FC236}">
                <a16:creationId xmlns:a16="http://schemas.microsoft.com/office/drawing/2014/main" id="{F7EE8BBC-9562-8289-EC7C-8D61F95A20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r="5202"/>
          <a:stretch>
            <a:fillRect/>
          </a:stretch>
        </p:blipFill>
        <p:spPr>
          <a:xfrm>
            <a:off x="117475" y="166688"/>
            <a:ext cx="5673725" cy="6332537"/>
          </a:xfr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2366B-C8EC-0C5F-F003-5F3F99CC8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6213"/>
            <a:ext cx="7620000" cy="1371601"/>
          </a:xfrm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pic>
        <p:nvPicPr>
          <p:cNvPr id="24578" name="Content Placeholder 4" descr="Screen Shot 2021-06-29 at 11.07.25 AM.png">
            <a:extLst>
              <a:ext uri="{FF2B5EF4-FFF2-40B4-BE49-F238E27FC236}">
                <a16:creationId xmlns:a16="http://schemas.microsoft.com/office/drawing/2014/main" id="{BE3F0ACC-A7C2-5842-C792-FD05B356AC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r="15213"/>
          <a:stretch>
            <a:fillRect/>
          </a:stretch>
        </p:blipFill>
        <p:spPr>
          <a:xfrm>
            <a:off x="136525" y="107950"/>
            <a:ext cx="5432425" cy="6538913"/>
          </a:xfrm>
        </p:spPr>
      </p:pic>
      <p:sp>
        <p:nvSpPr>
          <p:cNvPr id="24579" name="TextBox 3">
            <a:extLst>
              <a:ext uri="{FF2B5EF4-FFF2-40B4-BE49-F238E27FC236}">
                <a16:creationId xmlns:a16="http://schemas.microsoft.com/office/drawing/2014/main" id="{537F91D1-8F29-8BA1-2883-1202C5052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950" y="88900"/>
            <a:ext cx="3624263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>
                <a:solidFill>
                  <a:srgbClr val="D1282E"/>
                </a:solidFill>
                <a:latin typeface="Palatino Linotype" panose="02040502050505030304" pitchFamily="18" charset="0"/>
              </a:rPr>
              <a:t>IN LIFESTYLE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GR" sz="1800" b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GR" sz="1800" b="0">
                <a:latin typeface="Palatino Linotype" panose="02040502050505030304" pitchFamily="18" charset="0"/>
              </a:rPr>
              <a:t>– Timothy Leary (High Priest of LSD): </a:t>
            </a:r>
            <a:r>
              <a:rPr lang="en-US" altLang="en-US" sz="1800" b="0" u="sng">
                <a:latin typeface="Palatino Linotype" panose="02040502050505030304" pitchFamily="18" charset="0"/>
              </a:rPr>
              <a:t>‘</a:t>
            </a:r>
            <a:r>
              <a:rPr lang="en-US" altLang="en-GR" sz="1800" b="0" u="sng">
                <a:latin typeface="Palatino Linotype" panose="02040502050505030304" pitchFamily="18" charset="0"/>
              </a:rPr>
              <a:t>Turn on, tune in, drop out</a:t>
            </a:r>
            <a:r>
              <a:rPr lang="en-US" altLang="en-US" sz="1800" b="0" u="sng">
                <a:latin typeface="Palatino Linotype" panose="02040502050505030304" pitchFamily="18" charset="0"/>
              </a:rPr>
              <a:t>’.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en-US" altLang="en-GR" sz="1800" b="0" u="sng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GR" sz="1800" b="0">
                <a:latin typeface="Palatino Linotype" panose="02040502050505030304" pitchFamily="18" charset="0"/>
              </a:rPr>
              <a:t>– Struck-off Harvard scientist on a religious mission to wake the next generation up through acid.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en-US" altLang="en-GR" sz="1800" b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GR" sz="1800" b="0">
                <a:latin typeface="Palatino Linotype" panose="02040502050505030304" pitchFamily="18" charset="0"/>
              </a:rPr>
              <a:t>– Big influence on the mass migration of young bohemians out of conventional society, onto communes (100,000).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GR" sz="1800" b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GR" sz="1800">
                <a:latin typeface="Palatino Linotype" panose="02040502050505030304" pitchFamily="18" charset="0"/>
              </a:rPr>
              <a:t>The LSD awoken few </a:t>
            </a:r>
            <a:r>
              <a:rPr lang="en-US" altLang="en-GR" sz="1800" b="0">
                <a:latin typeface="Palatino Linotype" panose="02040502050505030304" pitchFamily="18" charset="0"/>
              </a:rPr>
              <a:t>vs. the </a:t>
            </a:r>
            <a:r>
              <a:rPr lang="en-US" altLang="en-GR" sz="1800">
                <a:latin typeface="Palatino Linotype" panose="02040502050505030304" pitchFamily="18" charset="0"/>
              </a:rPr>
              <a:t>sleeping masses</a:t>
            </a:r>
            <a:r>
              <a:rPr lang="en-US" altLang="en-GR" sz="1800" b="0">
                <a:latin typeface="Palatino Linotype" panose="02040502050505030304" pitchFamily="18" charset="0"/>
              </a:rPr>
              <a:t>, trapped in the nightmare of </a:t>
            </a:r>
            <a:r>
              <a:rPr lang="en-US" altLang="en-US" sz="1800" b="0">
                <a:latin typeface="Palatino Linotype" panose="02040502050505030304" pitchFamily="18" charset="0"/>
              </a:rPr>
              <a:t>‘</a:t>
            </a:r>
            <a:r>
              <a:rPr lang="en-US" altLang="en-GR" sz="1800" b="0">
                <a:latin typeface="Palatino Linotype" panose="02040502050505030304" pitchFamily="18" charset="0"/>
              </a:rPr>
              <a:t>old men</a:t>
            </a:r>
            <a:r>
              <a:rPr lang="en-US" altLang="en-US" sz="1800" b="0">
                <a:latin typeface="Palatino Linotype" panose="02040502050505030304" pitchFamily="18" charset="0"/>
              </a:rPr>
              <a:t>’</a:t>
            </a:r>
            <a:r>
              <a:rPr lang="en-US" altLang="en-GR" sz="1800" b="0">
                <a:latin typeface="Palatino Linotype" panose="02040502050505030304" pitchFamily="18" charset="0"/>
              </a:rPr>
              <a:t>s politicking</a:t>
            </a:r>
            <a:r>
              <a:rPr lang="en-US" altLang="en-US" b="0">
                <a:latin typeface="Palatino Linotype" panose="02040502050505030304" pitchFamily="18" charset="0"/>
              </a:rPr>
              <a:t>’.</a:t>
            </a:r>
            <a:endParaRPr lang="en-US" altLang="en-GR" sz="1800" b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7777-3D00-AE09-FF12-13B7FE09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A44CD-5405-C85D-25E5-321CFBDF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7200"/>
            <a:ext cx="7910513" cy="43735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>
                <a:latin typeface="Palatino Linotype" panose="02040502050505030304" pitchFamily="18" charset="0"/>
              </a:rPr>
              <a:t>States of mind inherited from:</a:t>
            </a:r>
          </a:p>
          <a:p>
            <a:pPr>
              <a:buFont typeface="Arial" charset="0"/>
              <a:buNone/>
              <a:defRPr/>
            </a:pPr>
            <a:endParaRPr lang="en-US" b="0" dirty="0">
              <a:latin typeface="Palatino Linotype" panose="02040502050505030304" pitchFamily="18" charset="0"/>
            </a:endParaRPr>
          </a:p>
          <a:p>
            <a:pPr marL="0" indent="0">
              <a:defRPr/>
            </a:pPr>
            <a:r>
              <a:rPr lang="en-US" b="0" dirty="0">
                <a:latin typeface="Palatino Linotype" panose="02040502050505030304" pitchFamily="18" charset="0"/>
              </a:rPr>
              <a:t>1. Small politically engaged bohemian art movements of the early 20</a:t>
            </a:r>
            <a:r>
              <a:rPr lang="en-US" b="0" baseline="30000" dirty="0">
                <a:latin typeface="Palatino Linotype" panose="02040502050505030304" pitchFamily="18" charset="0"/>
              </a:rPr>
              <a:t>th</a:t>
            </a:r>
            <a:r>
              <a:rPr lang="en-US" b="0" dirty="0">
                <a:latin typeface="Palatino Linotype" panose="02040502050505030304" pitchFamily="18" charset="0"/>
              </a:rPr>
              <a:t> century (</a:t>
            </a:r>
            <a:r>
              <a:rPr lang="en-US" b="0" dirty="0">
                <a:solidFill>
                  <a:srgbClr val="D1282E"/>
                </a:solidFill>
                <a:latin typeface="Palatino Linotype" panose="02040502050505030304" pitchFamily="18" charset="0"/>
              </a:rPr>
              <a:t>DADAISTS, FUTURISTS, VORTICISTS</a:t>
            </a:r>
            <a:r>
              <a:rPr lang="en-US" b="0" dirty="0">
                <a:latin typeface="Palatino Linotype" panose="02040502050505030304" pitchFamily="18" charset="0"/>
              </a:rPr>
              <a:t>)</a:t>
            </a:r>
          </a:p>
          <a:p>
            <a:pPr marL="0" indent="0">
              <a:buFont typeface="Arial" charset="0"/>
              <a:buNone/>
              <a:defRPr/>
            </a:pPr>
            <a:endParaRPr lang="en-US" b="0" dirty="0">
              <a:latin typeface="Palatino Linotype" panose="02040502050505030304" pitchFamily="18" charset="0"/>
            </a:endParaRPr>
          </a:p>
          <a:p>
            <a:pPr marL="0" indent="0">
              <a:defRPr/>
            </a:pPr>
            <a:r>
              <a:rPr lang="en-US" b="0" dirty="0">
                <a:latin typeface="Palatino Linotype" panose="02040502050505030304" pitchFamily="18" charset="0"/>
              </a:rPr>
              <a:t>2. Radical Politics (</a:t>
            </a:r>
            <a:r>
              <a:rPr lang="en-US" b="0" dirty="0">
                <a:solidFill>
                  <a:srgbClr val="D1282E"/>
                </a:solidFill>
                <a:latin typeface="Palatino Linotype" panose="02040502050505030304" pitchFamily="18" charset="0"/>
              </a:rPr>
              <a:t>MARXIST ATTEMPT TO RAISE THE CONSCIOUSNESS </a:t>
            </a:r>
            <a:r>
              <a:rPr lang="en-US" b="0" u="sng" dirty="0">
                <a:solidFill>
                  <a:srgbClr val="D1282E"/>
                </a:solidFill>
                <a:latin typeface="Palatino Linotype" panose="02040502050505030304" pitchFamily="18" charset="0"/>
              </a:rPr>
              <a:t>OF THE MASSES</a:t>
            </a:r>
            <a:r>
              <a:rPr lang="en-US" b="0" dirty="0">
                <a:latin typeface="Palatino Linotype" panose="02040502050505030304" pitchFamily="18" charset="0"/>
              </a:rPr>
              <a:t>)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7318A-8716-3844-7185-0E162015A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371600"/>
          </a:xfrm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pic>
        <p:nvPicPr>
          <p:cNvPr id="26626" name="Content Placeholder 3" descr="Screen Shot 2021-04-08 at 11.15.33 AM.png">
            <a:extLst>
              <a:ext uri="{FF2B5EF4-FFF2-40B4-BE49-F238E27FC236}">
                <a16:creationId xmlns:a16="http://schemas.microsoft.com/office/drawing/2014/main" id="{9F01898E-A438-85D9-516F-F1057ACDEA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57" r="-32057"/>
          <a:stretch>
            <a:fillRect/>
          </a:stretch>
        </p:blipFill>
        <p:spPr>
          <a:xfrm>
            <a:off x="-447675" y="477838"/>
            <a:ext cx="9128125" cy="6037262"/>
          </a:xfr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90B2-52B2-EF34-0AE9-4FBCDE4DE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288"/>
            <a:ext cx="8297863" cy="1895476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br>
              <a:rPr lang="en-US" altLang="en-GR" sz="3200" cap="none" dirty="0">
                <a:ea typeface="ＭＳ Ｐゴシック" panose="020B0600070205080204" pitchFamily="34" charset="-128"/>
              </a:rPr>
            </a:br>
            <a:endParaRPr lang="en-US" altLang="en-GR" sz="3200" cap="none" dirty="0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 descr="Screen Shot 2021-05-10 at 1.11.42 PM.png">
            <a:extLst>
              <a:ext uri="{FF2B5EF4-FFF2-40B4-BE49-F238E27FC236}">
                <a16:creationId xmlns:a16="http://schemas.microsoft.com/office/drawing/2014/main" id="{4665BF13-A197-41D7-7125-B32078006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1" r="-2831"/>
          <a:stretch>
            <a:fillRect/>
          </a:stretch>
        </p:blipFill>
        <p:spPr>
          <a:xfrm>
            <a:off x="-595313" y="-14288"/>
            <a:ext cx="11044238" cy="7319963"/>
          </a:xfr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E684-0DA0-A1C0-E0DF-E91E0E01E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8674" name="Content Placeholder 3" descr="JohnLennonYoko.jpg">
            <a:extLst>
              <a:ext uri="{FF2B5EF4-FFF2-40B4-BE49-F238E27FC236}">
                <a16:creationId xmlns:a16="http://schemas.microsoft.com/office/drawing/2014/main" id="{EE62EDF5-A8AB-5C71-9FA9-19FDD62AB9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12" r="-25912"/>
          <a:stretch>
            <a:fillRect/>
          </a:stretch>
        </p:blipFill>
        <p:spPr>
          <a:xfrm>
            <a:off x="-2211388" y="-1320800"/>
            <a:ext cx="13768388" cy="9069388"/>
          </a:xfrm>
        </p:spPr>
      </p:pic>
      <p:sp>
        <p:nvSpPr>
          <p:cNvPr id="28675" name="TextBox 2">
            <a:extLst>
              <a:ext uri="{FF2B5EF4-FFF2-40B4-BE49-F238E27FC236}">
                <a16:creationId xmlns:a16="http://schemas.microsoft.com/office/drawing/2014/main" id="{96F7AA64-0B15-DF27-C7EA-AC141EF36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19300" y="-302895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R" altLang="en-GR"/>
          </a:p>
        </p:txBody>
      </p:sp>
      <p:pic>
        <p:nvPicPr>
          <p:cNvPr id="28676" name="Content Placeholder 3" descr="Screen Shot 2021-05-10 at 1.11.42 PM.png">
            <a:extLst>
              <a:ext uri="{FF2B5EF4-FFF2-40B4-BE49-F238E27FC236}">
                <a16:creationId xmlns:a16="http://schemas.microsoft.com/office/drawing/2014/main" id="{C0BEE193-6A0C-2760-AE8A-12856C10F6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1" r="-2831"/>
          <a:stretch>
            <a:fillRect/>
          </a:stretch>
        </p:blipFill>
        <p:spPr>
          <a:xfrm>
            <a:off x="-411163" y="0"/>
            <a:ext cx="6578601" cy="4359275"/>
          </a:xfrm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E416-365A-F9F5-05A1-8CCC7DAA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7999413" cy="1371600"/>
          </a:xfrm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FF4FBD2B-2FBB-2A3A-B0F3-1E3635D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900" y="350838"/>
            <a:ext cx="3549650" cy="6246812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For the 1</a:t>
            </a:r>
            <a:r>
              <a:rPr lang="en-US" altLang="en-GR" b="0" baseline="3000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st</a:t>
            </a: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time, Left wing struggle was presented </a:t>
            </a:r>
            <a:r>
              <a:rPr lang="en-US" altLang="en-GR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less in terms of class and more in terms of youth</a:t>
            </a: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defRPr/>
            </a:pPr>
            <a:endParaRPr lang="en-US" altLang="en-GR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>
              <a:buFontTx/>
              <a:buChar char="-"/>
              <a:defRPr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Less working men</a:t>
            </a:r>
            <a:r>
              <a:rPr lang="en-US" altLang="en-US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s union.</a:t>
            </a:r>
          </a:p>
          <a:p>
            <a:pPr>
              <a:buFontTx/>
              <a:buChar char="-"/>
              <a:defRPr/>
            </a:pPr>
            <a:endParaRPr lang="en-US" altLang="en-GR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>
              <a:buFontTx/>
              <a:buChar char="-"/>
              <a:defRPr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More student union.</a:t>
            </a:r>
          </a:p>
          <a:p>
            <a:pPr marL="0" indent="0">
              <a:defRPr/>
            </a:pPr>
            <a:endParaRPr lang="en-US" altLang="en-GR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>
              <a:buFontTx/>
              <a:buChar char="-"/>
              <a:defRPr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Encapsulated by the Marxist sociologist C. Wright Mills counselling a shift in focus </a:t>
            </a:r>
            <a:r>
              <a:rPr lang="en-US" altLang="en-GR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from ‘Victorian Marxism’ to ‘the cultural apparatus’.</a:t>
            </a:r>
          </a:p>
          <a:p>
            <a:pPr>
              <a:defRPr/>
            </a:pPr>
            <a:endParaRPr lang="en-US" altLang="en-GR" b="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GR" b="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GR" dirty="0">
                <a:ea typeface="ＭＳ Ｐゴシック" panose="020B0600070205080204" pitchFamily="34" charset="-128"/>
              </a:rPr>
              <a:t> </a:t>
            </a:r>
          </a:p>
          <a:p>
            <a:pPr>
              <a:defRPr/>
            </a:pPr>
            <a:endParaRPr lang="en-US" altLang="en-GR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GR" dirty="0">
              <a:ea typeface="ＭＳ Ｐゴシック" panose="020B0600070205080204" pitchFamily="34" charset="-128"/>
            </a:endParaRPr>
          </a:p>
        </p:txBody>
      </p:sp>
      <p:pic>
        <p:nvPicPr>
          <p:cNvPr id="29699" name="Picture 4" descr="TradeUnionStrike1930s.jpg">
            <a:extLst>
              <a:ext uri="{FF2B5EF4-FFF2-40B4-BE49-F238E27FC236}">
                <a16:creationId xmlns:a16="http://schemas.microsoft.com/office/drawing/2014/main" id="{A3B13D9B-FEDB-2D1C-20A7-EFE37E531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50838"/>
            <a:ext cx="5316538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ColumbiaStudentProtest.jpg">
            <a:extLst>
              <a:ext uri="{FF2B5EF4-FFF2-40B4-BE49-F238E27FC236}">
                <a16:creationId xmlns:a16="http://schemas.microsoft.com/office/drawing/2014/main" id="{EBF983D7-A93B-B2FE-EE18-A74401574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627438"/>
            <a:ext cx="5281613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9A1C-86D0-CEDB-C7DA-20526FE97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074025" cy="1371600"/>
          </a:xfrm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3852DC74-889C-7190-72F6-4384E0EC2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3063"/>
            <a:ext cx="8507413" cy="5214937"/>
          </a:xfrm>
        </p:spPr>
        <p:txBody>
          <a:bodyPr/>
          <a:lstStyle/>
          <a:p>
            <a:pPr>
              <a:buFontTx/>
              <a:buChar char="-"/>
            </a:pPr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The emphasis on youth brought change and captured the media</a:t>
            </a:r>
            <a:r>
              <a:rPr lang="en-US" altLang="en-US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s attention. </a:t>
            </a:r>
          </a:p>
          <a:p>
            <a:pPr>
              <a:buFontTx/>
              <a:buChar char="-"/>
            </a:pPr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But it alienated exactly the demographic leftist politics had evolved to protect.</a:t>
            </a:r>
          </a:p>
          <a:p>
            <a:pPr>
              <a:buFontTx/>
              <a:buChar char="-"/>
            </a:pPr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Working class men and women who were put off progressive political ideas in the 1960s by their association with Woodstock, the Summer of Love, and rebellious Rock Music.</a:t>
            </a:r>
            <a:endParaRPr lang="en-US" altLang="en-GR" sz="2800" b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>
              <a:buFontTx/>
              <a:buChar char="-"/>
            </a:pPr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With Free Love and Communal living rather than Material Class Conditions.</a:t>
            </a:r>
          </a:p>
          <a:p>
            <a:pPr>
              <a:buFontTx/>
              <a:buChar char="-"/>
            </a:pPr>
            <a:endParaRPr lang="en-US" altLang="en-GR" sz="2800" b="0">
              <a:ea typeface="ＭＳ Ｐゴシック" panose="020B0600070205080204" pitchFamily="34" charset="-128"/>
            </a:endParaRPr>
          </a:p>
          <a:p>
            <a:endParaRPr lang="en-US" altLang="en-G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FC2E6-7E92-6F8B-DE4A-CD7DB3C6D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latin typeface="+mn-lt"/>
              </a:rPr>
              <a:t>My </a:t>
            </a:r>
            <a:r>
              <a:rPr lang="en-GR" dirty="0">
                <a:latin typeface="+mn-lt"/>
              </a:rPr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7770B-DEA3-404B-2725-C8F72F1D1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anose="02020603050405020304" pitchFamily="18" charset="0"/>
              <a:buChar char="–"/>
              <a:defRPr/>
            </a:pPr>
            <a:r>
              <a:rPr lang="en-GR" b="0" dirty="0">
                <a:solidFill>
                  <a:srgbClr val="000000"/>
                </a:solidFill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Learn about the transition from hard fought battles for Civil Rights to the assimilation of their tenets into the mainstream; and the backlash against them in 2016.</a:t>
            </a:r>
          </a:p>
          <a:p>
            <a:pPr marL="0" indent="0">
              <a:defRPr/>
            </a:pPr>
            <a:endParaRPr lang="en-GR" b="0" dirty="0">
              <a:solidFill>
                <a:srgbClr val="000000"/>
              </a:solidFill>
              <a:latin typeface="Palatino Linotype" panose="02040502050505030304" pitchFamily="18" charset="0"/>
              <a:ea typeface="MS Mincho" panose="02020609040205080304" pitchFamily="49" charset="-128"/>
              <a:cs typeface="Segoe UI" panose="020B0502040204020203" pitchFamily="34" charset="0"/>
            </a:endParaRPr>
          </a:p>
          <a:p>
            <a:pPr>
              <a:buFont typeface="Times New Roman" panose="02020603050405020304" pitchFamily="18" charset="0"/>
              <a:buChar char="–"/>
              <a:defRPr/>
            </a:pPr>
            <a:r>
              <a:rPr lang="en-GR" b="0" dirty="0">
                <a:solidFill>
                  <a:srgbClr val="000000"/>
                </a:solidFill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Learn about the Right’s presentation of itself as </a:t>
            </a:r>
            <a:r>
              <a:rPr lang="en-GR" b="0" dirty="0">
                <a:solidFill>
                  <a:srgbClr val="FF0000"/>
                </a:solidFill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FREE SPEECH COUNTERCULTURE.</a:t>
            </a:r>
          </a:p>
          <a:p>
            <a:pPr marL="0" indent="0">
              <a:defRPr/>
            </a:pPr>
            <a:endParaRPr lang="en-GR" b="0" dirty="0">
              <a:solidFill>
                <a:srgbClr val="FF0000"/>
              </a:solidFill>
              <a:latin typeface="Palatino Linotype" panose="02040502050505030304" pitchFamily="18" charset="0"/>
              <a:ea typeface="MS Mincho" panose="02020609040205080304" pitchFamily="49" charset="-128"/>
              <a:cs typeface="Segoe UI" panose="020B0502040204020203" pitchFamily="34" charset="0"/>
            </a:endParaRPr>
          </a:p>
          <a:p>
            <a:pPr>
              <a:buFont typeface="Times New Roman" panose="02020603050405020304" pitchFamily="18" charset="0"/>
              <a:buChar char="–"/>
              <a:defRPr/>
            </a:pPr>
            <a:r>
              <a:rPr lang="en-GR" b="0" dirty="0">
                <a:solidFill>
                  <a:srgbClr val="000000"/>
                </a:solidFill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Learn about confusion, anger, disagreement over politics of identity by going back to the decade when they took centre stage in Western politics.</a:t>
            </a:r>
            <a:endParaRPr lang="en-GR" dirty="0"/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3AB61-BA01-2900-8A5D-6EB50A10F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371600"/>
          </a:xfrm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F4809D6E-A3D7-194B-5AAE-E354C20A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11725"/>
          </a:xfrm>
        </p:spPr>
        <p:txBody>
          <a:bodyPr/>
          <a:lstStyle/>
          <a:p>
            <a:pPr>
              <a:buFontTx/>
              <a:buChar char="-"/>
            </a:pPr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It also gave impetus to Conservatism </a:t>
            </a:r>
          </a:p>
          <a:p>
            <a:pPr>
              <a:buFontTx/>
              <a:buChar char="-"/>
            </a:pPr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To Nixon in 1970s, to Reagan in 1980s </a:t>
            </a:r>
          </a:p>
          <a:p>
            <a:pPr>
              <a:buFontTx/>
              <a:buChar char="-"/>
            </a:pPr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And to Trump in 2016</a:t>
            </a:r>
          </a:p>
          <a:p>
            <a:pPr>
              <a:buFontTx/>
              <a:buChar char="-"/>
            </a:pPr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Trump</a:t>
            </a:r>
            <a:r>
              <a:rPr lang="en-US" altLang="en-US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s populist right movement.</a:t>
            </a:r>
          </a:p>
          <a:p>
            <a:endParaRPr lang="en-US" altLang="en-GR" b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Look at the liberals! They claim to care about ordinary working people, but all they really care about is keeping up with fashion and looking virtuous</a:t>
            </a:r>
            <a:r>
              <a:rPr lang="en-US" altLang="en-US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. </a:t>
            </a:r>
            <a:endParaRPr lang="en-US" altLang="en-GR" b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Content Placeholder 3" descr="Screen Shot 2021-05-04 at 5.55.51 PM.png">
            <a:extLst>
              <a:ext uri="{FF2B5EF4-FFF2-40B4-BE49-F238E27FC236}">
                <a16:creationId xmlns:a16="http://schemas.microsoft.com/office/drawing/2014/main" id="{6E964FBB-0528-83AA-E2EA-870162E9D8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518" b="-59518"/>
          <a:stretch>
            <a:fillRect/>
          </a:stretch>
        </p:blipFill>
        <p:spPr>
          <a:xfrm>
            <a:off x="0" y="-949325"/>
            <a:ext cx="4527550" cy="65976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08A12A-9D6C-41FF-E0EC-1196CF646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771" name="TextBox 4">
            <a:extLst>
              <a:ext uri="{FF2B5EF4-FFF2-40B4-BE49-F238E27FC236}">
                <a16:creationId xmlns:a16="http://schemas.microsoft.com/office/drawing/2014/main" id="{45710D48-EDB4-EAA8-AFAC-1CD619478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4264025"/>
            <a:ext cx="76977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>
                <a:latin typeface="Palatino Linotype" panose="02040502050505030304" pitchFamily="18" charset="0"/>
              </a:rPr>
              <a:t>– Alt Right Red Pilling, Socratic Method, Kanye West 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>
                <a:latin typeface="Palatino Linotype" panose="02040502050505030304" pitchFamily="18" charset="0"/>
              </a:rPr>
              <a:t>– All part of the right</a:t>
            </a:r>
            <a:r>
              <a:rPr lang="en-US" altLang="en-US" sz="1800" b="0">
                <a:latin typeface="Palatino Linotype" panose="02040502050505030304" pitchFamily="18" charset="0"/>
              </a:rPr>
              <a:t>’</a:t>
            </a:r>
            <a:r>
              <a:rPr lang="en-US" altLang="en-GR" sz="1800" b="0">
                <a:latin typeface="Palatino Linotype" panose="02040502050505030304" pitchFamily="18" charset="0"/>
              </a:rPr>
              <a:t>s rebranding as transgressive, rebellious, provocative not safe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>
                <a:latin typeface="Palatino Linotype" panose="02040502050505030304" pitchFamily="18" charset="0"/>
              </a:rPr>
              <a:t>ALL SIDES TRAPPED IN A MANIA TO PROVE THAT THEY</a:t>
            </a:r>
            <a:r>
              <a:rPr lang="en-US" altLang="en-US" sz="1800" b="0">
                <a:latin typeface="Palatino Linotype" panose="02040502050505030304" pitchFamily="18" charset="0"/>
              </a:rPr>
              <a:t>’</a:t>
            </a:r>
            <a:r>
              <a:rPr lang="en-US" altLang="en-GR" sz="1800" b="0">
                <a:latin typeface="Palatino Linotype" panose="02040502050505030304" pitchFamily="18" charset="0"/>
              </a:rPr>
              <a:t>RE ENLIGHTENED + THE REST ARE DUPED</a:t>
            </a:r>
          </a:p>
        </p:txBody>
      </p:sp>
      <p:pic>
        <p:nvPicPr>
          <p:cNvPr id="32772" name="Picture 1" descr="Kaney.png">
            <a:extLst>
              <a:ext uri="{FF2B5EF4-FFF2-40B4-BE49-F238E27FC236}">
                <a16:creationId xmlns:a16="http://schemas.microsoft.com/office/drawing/2014/main" id="{1185BA62-08E8-161F-476B-787CDA5E2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-3365500"/>
            <a:ext cx="4459288" cy="1072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77681-6E52-4FCF-9584-8E5ADFA1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4500"/>
            <a:ext cx="8686800" cy="1371600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D3C1753-C3ED-477B-32A1-1430F6EA6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R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2. WORDS AS VIOLENCE (FEMINISM)</a:t>
            </a: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BB9C-13A9-CD71-0CBB-56DD5F4A9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/>
          </a:p>
        </p:txBody>
      </p:sp>
      <p:pic>
        <p:nvPicPr>
          <p:cNvPr id="63490" name="Content Placeholder 4">
            <a:extLst>
              <a:ext uri="{FF2B5EF4-FFF2-40B4-BE49-F238E27FC236}">
                <a16:creationId xmlns:a16="http://schemas.microsoft.com/office/drawing/2014/main" id="{2B2891CC-DFA0-7F48-D519-D7C90BF8A8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738" y="609600"/>
            <a:ext cx="8518525" cy="4787900"/>
          </a:xfrm>
        </p:spPr>
      </p:pic>
      <p:sp>
        <p:nvSpPr>
          <p:cNvPr id="63491" name="TextBox 5">
            <a:extLst>
              <a:ext uri="{FF2B5EF4-FFF2-40B4-BE49-F238E27FC236}">
                <a16:creationId xmlns:a16="http://schemas.microsoft.com/office/drawing/2014/main" id="{3B634AD5-F2CB-9D8C-F272-2541187DC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84888"/>
            <a:ext cx="7467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GR">
                <a:solidFill>
                  <a:srgbClr val="000000"/>
                </a:solidFill>
                <a:latin typeface="Times" pitchFamily="2" charset="0"/>
              </a:rPr>
              <a:t>Jack Kerouac, ‘Belief and Technique for Modern Prose’, http://www.english.upenn.edu/~afilreis/88/kerouac-technique.html</a:t>
            </a:r>
            <a:endParaRPr lang="en-GR" altLang="en-G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6490AB3-65ED-4A87-D19F-1758FB439B6B}"/>
                  </a:ext>
                </a:extLst>
              </p14:cNvPr>
              <p14:cNvContentPartPr/>
              <p14:nvPr/>
            </p14:nvContentPartPr>
            <p14:xfrm>
              <a:off x="659640" y="1087993"/>
              <a:ext cx="4809240" cy="123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6490AB3-65ED-4A87-D19F-1758FB439B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5640" y="979676"/>
                <a:ext cx="4916880" cy="3393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62D894C-9480-DE19-958B-CBE2BC11EDA8}"/>
                  </a:ext>
                </a:extLst>
              </p14:cNvPr>
              <p14:cNvContentPartPr/>
              <p14:nvPr/>
            </p14:nvContentPartPr>
            <p14:xfrm>
              <a:off x="699600" y="3421153"/>
              <a:ext cx="4723920" cy="442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62D894C-9480-DE19-958B-CBE2BC11ED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5600" y="3314024"/>
                <a:ext cx="4831560" cy="258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41F099F-134F-1BDF-C3E1-0E8E3C3682A8}"/>
                  </a:ext>
                </a:extLst>
              </p14:cNvPr>
              <p14:cNvContentPartPr/>
              <p14:nvPr/>
            </p14:nvContentPartPr>
            <p14:xfrm>
              <a:off x="726600" y="2388673"/>
              <a:ext cx="3576240" cy="82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41F099F-134F-1BDF-C3E1-0E8E3C3682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2600" y="2281143"/>
                <a:ext cx="3683880" cy="29714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281D1-9E4B-B9E8-614E-92591BF0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/>
          </a:p>
        </p:txBody>
      </p:sp>
      <p:pic>
        <p:nvPicPr>
          <p:cNvPr id="64514" name="Content Placeholder 4">
            <a:extLst>
              <a:ext uri="{FF2B5EF4-FFF2-40B4-BE49-F238E27FC236}">
                <a16:creationId xmlns:a16="http://schemas.microsoft.com/office/drawing/2014/main" id="{97E3D3A3-20AD-12E1-539F-E41FF3F623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4813" y="-1122363"/>
            <a:ext cx="9431338" cy="9431338"/>
          </a:xfrm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39E5C-A4C8-DC6F-5D55-07066B98C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8" y="-152400"/>
            <a:ext cx="8734425" cy="1228725"/>
          </a:xfrm>
        </p:spPr>
        <p:txBody>
          <a:bodyPr/>
          <a:lstStyle/>
          <a:p>
            <a:pPr>
              <a:defRPr/>
            </a:pPr>
            <a:r>
              <a:rPr lang="en-GR" dirty="0">
                <a:latin typeface="+mn-lt"/>
              </a:rPr>
              <a:t>CONSCIOUSNESS RAISING</a:t>
            </a:r>
          </a:p>
        </p:txBody>
      </p:sp>
      <p:pic>
        <p:nvPicPr>
          <p:cNvPr id="65538" name="Content Placeholder 4">
            <a:extLst>
              <a:ext uri="{FF2B5EF4-FFF2-40B4-BE49-F238E27FC236}">
                <a16:creationId xmlns:a16="http://schemas.microsoft.com/office/drawing/2014/main" id="{B66C38C2-0B4E-20A3-3E43-7A3B668071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1088" y="1076325"/>
            <a:ext cx="6265862" cy="4941888"/>
          </a:xfrm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C7418-7010-4CBC-5FEC-B5CB13D5B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593E1-C3E0-D367-EDC9-A2ED6ECB9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09675"/>
            <a:ext cx="7467600" cy="4916488"/>
          </a:xfrm>
        </p:spPr>
        <p:txBody>
          <a:bodyPr/>
          <a:lstStyle/>
          <a:p>
            <a:pPr marL="457200">
              <a:defRPr/>
            </a:pPr>
            <a:r>
              <a:rPr lang="en-US" sz="1800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en-GR" sz="1800" b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defRPr/>
            </a:pPr>
            <a:r>
              <a:rPr lang="en-GB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– </a:t>
            </a:r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Women gathered to share their experience of</a:t>
            </a:r>
            <a:r>
              <a:rPr lang="en-GR" sz="1600" b="0" dirty="0">
                <a:latin typeface="Palatino Linotype" panose="02040502050505030304" pitchFamily="18" charset="0"/>
              </a:rPr>
              <a:t> e</a:t>
            </a:r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verything from ‘sexual harassment in the workplace [to] body image, menstruation and pregnancy’, as the sociologist Nancy Whittier </a:t>
            </a:r>
            <a:r>
              <a:rPr lang="en-GR" sz="1800" b="0" u="sng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hlinkClick r:id="rId2"/>
              </a:rPr>
              <a:t>wrote</a:t>
            </a:r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, and to purge themselves of a ‘toxicity’ ingested from the patriarchy. </a:t>
            </a:r>
          </a:p>
          <a:p>
            <a:pPr marL="457200">
              <a:defRPr/>
            </a:pPr>
            <a:endParaRPr lang="en-GR" sz="1800" b="0" dirty="0">
              <a:solidFill>
                <a:srgbClr val="2D2B29"/>
              </a:solidFill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457200">
              <a:defRPr/>
            </a:pPr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– The goal, in the words of the journalist and early participant Susan Brownmiller, was to </a:t>
            </a:r>
            <a:r>
              <a:rPr lang="en-GR" sz="1800" b="0" dirty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use individual pain to ‘uncover … collective truths’</a:t>
            </a:r>
          </a:p>
          <a:p>
            <a:pPr marL="457200">
              <a:defRPr/>
            </a:pPr>
            <a:endParaRPr lang="en-GR" sz="1800" b="0" dirty="0">
              <a:solidFill>
                <a:srgbClr val="FF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57200">
              <a:defRPr/>
            </a:pPr>
            <a:r>
              <a:rPr lang="en-GR" sz="1800" b="0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– </a:t>
            </a:r>
            <a:r>
              <a:rPr lang="en-US" sz="1800" u="sng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Baptist religious imagery</a:t>
            </a:r>
            <a:r>
              <a:rPr lang="en-US" sz="1800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GR" sz="1800" b="0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+ </a:t>
            </a:r>
            <a:r>
              <a:rPr lang="en-US" sz="1800" u="sng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Marxist idea</a:t>
            </a:r>
            <a:r>
              <a:rPr lang="en-US" sz="1800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GR" sz="1800" b="0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= New</a:t>
            </a:r>
            <a:r>
              <a:rPr lang="en-GR" sz="1800" b="0" dirty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800" u="sng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Politics of language</a:t>
            </a:r>
            <a:r>
              <a:rPr lang="en-US" sz="18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endParaRPr lang="en-GR" sz="1800" b="0" dirty="0"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57200">
              <a:defRPr/>
            </a:pPr>
            <a:endParaRPr lang="en-GR" sz="1800" b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endParaRPr lang="en-GR" dirty="0"/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5C037-A364-07B1-C854-2D949BE94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88" y="-152400"/>
            <a:ext cx="8734425" cy="1228725"/>
          </a:xfrm>
        </p:spPr>
        <p:txBody>
          <a:bodyPr/>
          <a:lstStyle/>
          <a:p>
            <a:pPr>
              <a:defRPr/>
            </a:pPr>
            <a:r>
              <a:rPr lang="en-GR" dirty="0">
                <a:latin typeface="+mn-lt"/>
              </a:rPr>
              <a:t>CONSCIOUSNESS RAISING</a:t>
            </a:r>
          </a:p>
        </p:txBody>
      </p:sp>
      <p:pic>
        <p:nvPicPr>
          <p:cNvPr id="67586" name="Content Placeholder 4">
            <a:extLst>
              <a:ext uri="{FF2B5EF4-FFF2-40B4-BE49-F238E27FC236}">
                <a16:creationId xmlns:a16="http://schemas.microsoft.com/office/drawing/2014/main" id="{5F754379-EEEB-4EFC-9D52-60BFCFCBD4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1088" y="1076325"/>
            <a:ext cx="6265862" cy="4941888"/>
          </a:xfrm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C635-4F08-D023-2075-1A434434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323263" cy="1371600"/>
          </a:xfrm>
        </p:spPr>
        <p:txBody>
          <a:bodyPr/>
          <a:lstStyle/>
          <a:p>
            <a:pPr>
              <a:defRPr/>
            </a:pPr>
            <a:r>
              <a:rPr lang="en-GR" dirty="0"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COUNTERCULTURAL SHIFT</a:t>
            </a:r>
            <a:br>
              <a:rPr lang="en-GR" dirty="0">
                <a:latin typeface="Times New Roman" panose="0202060305040502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DF408-720D-7958-962E-0F97EF04F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413"/>
            <a:ext cx="7620000" cy="4857750"/>
          </a:xfrm>
        </p:spPr>
        <p:txBody>
          <a:bodyPr/>
          <a:lstStyle/>
          <a:p>
            <a:pPr marL="0" indent="0">
              <a:defRPr/>
            </a:pPr>
            <a:endParaRPr lang="en-GR" sz="1800" b="0" dirty="0">
              <a:solidFill>
                <a:srgbClr val="2D2B29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indent="0">
              <a:defRPr/>
            </a:pPr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– In their philosophy of speaking a personal truth and raising consciousness, they unwittingly effected a shift in countercultural thought. </a:t>
            </a:r>
          </a:p>
          <a:p>
            <a:pPr marL="0" indent="0">
              <a:defRPr/>
            </a:pPr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– One that made freedom depend </a:t>
            </a:r>
            <a:r>
              <a:rPr lang="en-GR" sz="1800" b="0" dirty="0">
                <a:solidFill>
                  <a:schemeClr val="tx2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not only on the expression of your own honest and messy self, but on prohibiting that mess in others.</a:t>
            </a:r>
          </a:p>
          <a:p>
            <a:pPr marL="0" indent="0">
              <a:defRPr/>
            </a:pPr>
            <a:endParaRPr lang="en-GR" sz="1800" b="0" dirty="0"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indent="0">
              <a:defRPr/>
            </a:pPr>
            <a:r>
              <a:rPr lang="en-GR" sz="1800" b="0" dirty="0">
                <a:solidFill>
                  <a:srgbClr val="2D2B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– </a:t>
            </a:r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The moment when the counterculture starts owning </a:t>
            </a:r>
            <a:r>
              <a:rPr lang="en-GR" sz="1800" b="0" i="1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but also policing</a:t>
            </a:r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its hypocrisies about gender. </a:t>
            </a:r>
            <a:endParaRPr lang="en-GR" sz="1800" b="0" dirty="0"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GR" dirty="0"/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E4E5D-16D7-86C2-2074-ECC3C7DBC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/>
          </a:p>
        </p:txBody>
      </p:sp>
      <p:sp>
        <p:nvSpPr>
          <p:cNvPr id="69634" name="Content Placeholder 2">
            <a:extLst>
              <a:ext uri="{FF2B5EF4-FFF2-40B4-BE49-F238E27FC236}">
                <a16:creationId xmlns:a16="http://schemas.microsoft.com/office/drawing/2014/main" id="{AE676C11-1F98-2AEB-A247-D9323A952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 altLang="en-GR">
              <a:ea typeface="ＭＳ Ｐゴシック" panose="020B0600070205080204" pitchFamily="34" charset="-128"/>
            </a:endParaRPr>
          </a:p>
        </p:txBody>
      </p:sp>
      <p:pic>
        <p:nvPicPr>
          <p:cNvPr id="69635" name="Picture 3" descr="Screen Shot 2021-05-18 at 10.12.08 AM.png">
            <a:extLst>
              <a:ext uri="{FF2B5EF4-FFF2-40B4-BE49-F238E27FC236}">
                <a16:creationId xmlns:a16="http://schemas.microsoft.com/office/drawing/2014/main" id="{E82DAA60-14E4-9084-5DEA-800C4DCC8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2263"/>
            <a:ext cx="9498013" cy="138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0B6DA-5AEE-FF17-83C0-DD0935817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1202" name="Content Placeholder 3" descr="Screen Shot 2021-04-22 at 1.31.44 PM.png">
            <a:extLst>
              <a:ext uri="{FF2B5EF4-FFF2-40B4-BE49-F238E27FC236}">
                <a16:creationId xmlns:a16="http://schemas.microsoft.com/office/drawing/2014/main" id="{526D610D-5BE7-B84D-CF94-598882DD89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r="1019"/>
          <a:stretch>
            <a:fillRect/>
          </a:stretch>
        </p:blipFill>
        <p:spPr>
          <a:xfrm>
            <a:off x="457200" y="152400"/>
            <a:ext cx="7620000" cy="51244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3371C9-EEE8-630A-FFCB-25E5A8BCCF4F}"/>
              </a:ext>
            </a:extLst>
          </p:cNvPr>
          <p:cNvSpPr txBox="1"/>
          <p:nvPr/>
        </p:nvSpPr>
        <p:spPr>
          <a:xfrm>
            <a:off x="612775" y="5380038"/>
            <a:ext cx="9398000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1282E"/>
                </a:solidFill>
                <a:latin typeface="Palatino Linotype" panose="02040502050505030304" pitchFamily="18" charset="0"/>
              </a:rPr>
              <a:t>MILO YIANNOPOLOUS </a:t>
            </a:r>
          </a:p>
          <a:p>
            <a:pPr>
              <a:defRPr/>
            </a:pPr>
            <a:r>
              <a:rPr lang="en-US" dirty="0">
                <a:latin typeface="Palatino Linotype" panose="02040502050505030304" pitchFamily="18" charset="0"/>
              </a:rPr>
              <a:t>-   2017 “Free Speech Week”, University of California, Berkeley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atin typeface="Palatino Linotype" panose="02040502050505030304" pitchFamily="18" charset="0"/>
              </a:rPr>
              <a:t>Response to “No </a:t>
            </a:r>
            <a:r>
              <a:rPr lang="en-US" dirty="0" err="1">
                <a:latin typeface="Palatino Linotype" panose="02040502050505030304" pitchFamily="18" charset="0"/>
              </a:rPr>
              <a:t>Platforming</a:t>
            </a:r>
            <a:r>
              <a:rPr lang="en-US" dirty="0">
                <a:latin typeface="Palatino Linotype" panose="02040502050505030304" pitchFamily="18" charset="0"/>
              </a:rPr>
              <a:t>” of Trump supporting conservative speakers</a:t>
            </a:r>
          </a:p>
          <a:p>
            <a:pPr>
              <a:defRPr/>
            </a:pPr>
            <a:r>
              <a:rPr lang="en-US" dirty="0">
                <a:latin typeface="Palatino Linotype" panose="02040502050505030304" pitchFamily="18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EADF-151F-C3C8-1F3D-90B2F61AC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4818" name="Content Placeholder 3" descr="KateMillett.jpg">
            <a:extLst>
              <a:ext uri="{FF2B5EF4-FFF2-40B4-BE49-F238E27FC236}">
                <a16:creationId xmlns:a16="http://schemas.microsoft.com/office/drawing/2014/main" id="{4B8969FD-E7CE-EDD6-80FF-F97040BA2A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774" r="-64774"/>
          <a:stretch>
            <a:fillRect/>
          </a:stretch>
        </p:blipFill>
        <p:spPr>
          <a:xfrm>
            <a:off x="-1195388" y="152400"/>
            <a:ext cx="10836276" cy="6543675"/>
          </a:xfrm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17BB-546B-DF2D-F18F-281D80031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621FF-B6D4-93DD-A99A-7FCDDF9BA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en-US" sz="1800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3. EXPANDING BIGOTRY (CIVIL RIGHTS/BLACK POWER)</a:t>
            </a:r>
          </a:p>
          <a:p>
            <a:pPr marL="0" indent="0">
              <a:defRPr/>
            </a:pPr>
            <a:endParaRPr lang="en-US" sz="1800" b="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indent="0">
              <a:defRPr/>
            </a:pPr>
            <a:endParaRPr lang="en-US" sz="1800" b="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GR" dirty="0"/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04DF5-2B3A-0F70-AC34-2A3E755C4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/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4127C877-1618-3419-DC85-660DC81CC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GR" sz="1800">
                <a:solidFill>
                  <a:srgbClr val="201F1E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CIVIL RIGHTS </a:t>
            </a:r>
            <a:r>
              <a:rPr lang="en-US" altLang="en-GR" sz="1800">
                <a:solidFill>
                  <a:srgbClr val="201F1E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  <a:sym typeface="Wingdings" pitchFamily="2" charset="2"/>
              </a:rPr>
              <a:t>   BLACK POWER        BLACK LIVES MATTER</a:t>
            </a:r>
            <a:endParaRPr lang="en-US" altLang="en-GR" sz="1800">
              <a:solidFill>
                <a:srgbClr val="201F1E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r>
              <a:rPr lang="en-US" altLang="en-GR" sz="1800">
                <a:solidFill>
                  <a:schemeClr val="tx2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      Baptist      </a:t>
            </a:r>
            <a:r>
              <a:rPr lang="en-US" altLang="en-GR" sz="1800">
                <a:solidFill>
                  <a:schemeClr val="tx2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  <a:sym typeface="Wingdings" pitchFamily="2" charset="2"/>
              </a:rPr>
              <a:t></a:t>
            </a:r>
            <a:r>
              <a:rPr lang="en-US" altLang="en-GR" sz="1800">
                <a:solidFill>
                  <a:schemeClr val="tx2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 Marxist/Existentialist  </a:t>
            </a:r>
            <a:r>
              <a:rPr lang="en-US" altLang="en-GR" sz="1800">
                <a:solidFill>
                  <a:schemeClr val="tx2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  <a:sym typeface="Wingdings" pitchFamily="2" charset="2"/>
              </a:rPr>
              <a:t>   </a:t>
            </a:r>
            <a:r>
              <a:rPr lang="en-US" altLang="en-GR" sz="1800">
                <a:solidFill>
                  <a:schemeClr val="tx2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Social-Media Marxist</a:t>
            </a:r>
            <a:r>
              <a:rPr lang="en-GR" altLang="en-GR">
                <a:solidFill>
                  <a:schemeClr val="tx2"/>
                </a:solidFill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4008A-F384-F3F2-51F3-1476FABCF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-107950"/>
            <a:ext cx="8280400" cy="1127125"/>
          </a:xfrm>
        </p:spPr>
        <p:txBody>
          <a:bodyPr/>
          <a:lstStyle/>
          <a:p>
            <a:pPr>
              <a:defRPr/>
            </a:pPr>
            <a:r>
              <a:rPr lang="en-GB" dirty="0">
                <a:latin typeface="+mn-lt"/>
              </a:rPr>
              <a:t>C</a:t>
            </a:r>
            <a:r>
              <a:rPr lang="en-GR" dirty="0">
                <a:latin typeface="+mn-lt"/>
              </a:rPr>
              <a:t>ivil rights     </a:t>
            </a:r>
            <a:r>
              <a:rPr lang="en-GR" dirty="0">
                <a:latin typeface="+mn-lt"/>
                <a:sym typeface="Wingdings" pitchFamily="2" charset="2"/>
              </a:rPr>
              <a:t>      black power</a:t>
            </a:r>
            <a:endParaRPr lang="en-GR" dirty="0">
              <a:latin typeface="+mn-lt"/>
            </a:endParaRPr>
          </a:p>
        </p:txBody>
      </p:sp>
      <p:pic>
        <p:nvPicPr>
          <p:cNvPr id="35842" name="Content Placeholder 3" descr="Screen Shot 2021-04-26 at 7.35.44 PM.png">
            <a:extLst>
              <a:ext uri="{FF2B5EF4-FFF2-40B4-BE49-F238E27FC236}">
                <a16:creationId xmlns:a16="http://schemas.microsoft.com/office/drawing/2014/main" id="{D2F7C4F7-A8B9-01F9-4AAB-858F1B0229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r="1469"/>
          <a:stretch>
            <a:fillRect/>
          </a:stretch>
        </p:blipFill>
        <p:spPr>
          <a:xfrm>
            <a:off x="-3190875" y="1019175"/>
            <a:ext cx="7631113" cy="5662613"/>
          </a:xfrm>
        </p:spPr>
      </p:pic>
      <p:pic>
        <p:nvPicPr>
          <p:cNvPr id="35843" name="Picture 9">
            <a:extLst>
              <a:ext uri="{FF2B5EF4-FFF2-40B4-BE49-F238E27FC236}">
                <a16:creationId xmlns:a16="http://schemas.microsoft.com/office/drawing/2014/main" id="{6649BF1A-9D55-D099-D01B-248A86EA6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1019175"/>
            <a:ext cx="4306888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DB6A-E919-021B-8164-791A89A0B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-415925"/>
            <a:ext cx="7620000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+mj-cs"/>
              </a:rPr>
              <a:t>Black power </a:t>
            </a:r>
            <a:r>
              <a:rPr lang="en-US" dirty="0">
                <a:latin typeface="+mn-lt"/>
                <a:ea typeface="+mj-ea"/>
                <a:cs typeface="+mj-cs"/>
                <a:sym typeface="Wingdings"/>
              </a:rPr>
              <a:t></a:t>
            </a:r>
            <a:r>
              <a:rPr lang="en-US" dirty="0">
                <a:latin typeface="+mn-lt"/>
                <a:ea typeface="+mj-ea"/>
                <a:cs typeface="+mj-cs"/>
              </a:rPr>
              <a:t> #</a:t>
            </a:r>
            <a:r>
              <a:rPr lang="en-US" dirty="0" err="1">
                <a:latin typeface="+mn-lt"/>
                <a:ea typeface="+mj-ea"/>
                <a:cs typeface="+mj-cs"/>
              </a:rPr>
              <a:t>blm</a:t>
            </a:r>
            <a:endParaRPr lang="en-US" dirty="0">
              <a:latin typeface="+mn-lt"/>
              <a:ea typeface="+mj-ea"/>
              <a:cs typeface="+mj-cs"/>
            </a:endParaRPr>
          </a:p>
        </p:txBody>
      </p:sp>
      <p:pic>
        <p:nvPicPr>
          <p:cNvPr id="72706" name="Content Placeholder 3" descr="Screen Shot 2020-12-29 at 6.58.59 AM.png">
            <a:extLst>
              <a:ext uri="{FF2B5EF4-FFF2-40B4-BE49-F238E27FC236}">
                <a16:creationId xmlns:a16="http://schemas.microsoft.com/office/drawing/2014/main" id="{C887CB88-2A89-F164-60EF-CF52AA9FD8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8" b="12598"/>
          <a:stretch>
            <a:fillRect/>
          </a:stretch>
        </p:blipFill>
        <p:spPr>
          <a:xfrm>
            <a:off x="442913" y="955675"/>
            <a:ext cx="3795712" cy="4373563"/>
          </a:xfrm>
        </p:spPr>
      </p:pic>
      <p:sp>
        <p:nvSpPr>
          <p:cNvPr id="72707" name="TextBox 5">
            <a:extLst>
              <a:ext uri="{FF2B5EF4-FFF2-40B4-BE49-F238E27FC236}">
                <a16:creationId xmlns:a16="http://schemas.microsoft.com/office/drawing/2014/main" id="{C581BF30-B440-B8A9-F297-FD1857113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675" y="1752600"/>
            <a:ext cx="3681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R" altLang="en-GR" sz="1800" b="0"/>
          </a:p>
        </p:txBody>
      </p:sp>
      <p:pic>
        <p:nvPicPr>
          <p:cNvPr id="72708" name="Picture 6" descr="Screen Shot 2020-12-29 at 11.39.21 AM.png">
            <a:extLst>
              <a:ext uri="{FF2B5EF4-FFF2-40B4-BE49-F238E27FC236}">
                <a16:creationId xmlns:a16="http://schemas.microsoft.com/office/drawing/2014/main" id="{26933016-5C91-9486-E8B2-896139B46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960438"/>
            <a:ext cx="4381500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5D4233-026F-C37B-AA52-02C9168F17FA}"/>
              </a:ext>
            </a:extLst>
          </p:cNvPr>
          <p:cNvSpPr txBox="1"/>
          <p:nvPr/>
        </p:nvSpPr>
        <p:spPr>
          <a:xfrm>
            <a:off x="117475" y="5427663"/>
            <a:ext cx="8329613" cy="1630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dirty="0">
                <a:latin typeface="Palatino Linotype" panose="02040502050505030304" pitchFamily="18" charset="0"/>
              </a:rPr>
              <a:t>BLACK LIVES MATTER. HASHTAG + A COLLECTION OF “CHAPTERS”</a:t>
            </a:r>
          </a:p>
          <a:p>
            <a:pPr marL="342900" indent="-342900">
              <a:buFont typeface="UICTFontTextStyleBody"/>
              <a:buChar char="-"/>
              <a:defRPr/>
            </a:pPr>
            <a:r>
              <a:rPr lang="en-GB" sz="1600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Going viral, capturing the imagination of many, that symbolism looks good but lacks a concrete story.</a:t>
            </a:r>
            <a:endParaRPr lang="en-GR" sz="1600" dirty="0"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indent="-342900">
              <a:buFont typeface="UICTFontTextStyleBody"/>
              <a:buChar char="-"/>
              <a:defRPr/>
            </a:pPr>
            <a:r>
              <a:rPr lang="en-GB" sz="1600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Disconnected from tangible demands (whether radical or practical).</a:t>
            </a:r>
            <a:endParaRPr lang="en-GR" sz="1600" dirty="0"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indent="-342900">
              <a:buFont typeface="UICTFontTextStyleBody"/>
              <a:buChar char="-"/>
              <a:defRPr/>
            </a:pPr>
            <a:r>
              <a:rPr lang="en-GB" sz="1600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Demands that can be wrestled with, understood, responded to</a:t>
            </a:r>
            <a:r>
              <a:rPr lang="en-GB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en-GR" dirty="0"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Content Placeholder 3" descr="Screen Shot 2021-04-26 at 7.35.44 PM.png">
            <a:extLst>
              <a:ext uri="{FF2B5EF4-FFF2-40B4-BE49-F238E27FC236}">
                <a16:creationId xmlns:a16="http://schemas.microsoft.com/office/drawing/2014/main" id="{5B73EAAE-39F8-A982-D3FD-93BC702216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r="1469"/>
          <a:stretch>
            <a:fillRect/>
          </a:stretch>
        </p:blipFill>
        <p:spPr>
          <a:xfrm>
            <a:off x="457200" y="358775"/>
            <a:ext cx="8193088" cy="6080125"/>
          </a:xfrm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3FA0-618B-554A-68F9-18CDCF354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R" dirty="0">
                <a:latin typeface="+mn-lt"/>
              </a:rPr>
              <a:t>RACISM REDEFINED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9C710-4DAB-EFD1-7BF1-40EEFA66A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UICTFontTextStyleBody"/>
              <a:buChar char="-"/>
              <a:defRPr/>
            </a:pPr>
            <a:r>
              <a:rPr lang="en-US" sz="1800" b="0" dirty="0">
                <a:solidFill>
                  <a:srgbClr val="201F1E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Shift in both the meaning of racism and methods for detecting it.</a:t>
            </a:r>
            <a:endParaRPr lang="en-GR" sz="1800" b="0" dirty="0"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buFont typeface="UICTFontTextStyleBody"/>
              <a:buChar char="-"/>
              <a:defRPr/>
            </a:pPr>
            <a:r>
              <a:rPr lang="en-US" sz="1800" b="0" dirty="0">
                <a:solidFill>
                  <a:srgbClr val="201F1E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From racism defined as the individual belief in the superiority of one race over another, to a belief perpetuated by a whole system.</a:t>
            </a:r>
            <a:endParaRPr lang="en-GR" sz="1800" b="0" dirty="0"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buFont typeface="UICTFontTextStyleBody"/>
              <a:buChar char="-"/>
              <a:defRPr/>
            </a:pPr>
            <a:r>
              <a:rPr lang="en-US" sz="1800" b="0" dirty="0">
                <a:solidFill>
                  <a:srgbClr val="201F1E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From violence manifested through action, to violence manifested through:</a:t>
            </a:r>
            <a:endParaRPr lang="en-GR" sz="1800" b="0" dirty="0"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57200">
              <a:defRPr/>
            </a:pPr>
            <a:r>
              <a:rPr lang="en-US" sz="1800" b="0" dirty="0">
                <a:solidFill>
                  <a:srgbClr val="201F1E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en-GR" sz="1800" b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defRPr/>
            </a:pPr>
            <a:r>
              <a:rPr lang="en-US" sz="1800" b="0" dirty="0">
                <a:solidFill>
                  <a:srgbClr val="201F1E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- discriminatory </a:t>
            </a:r>
            <a:r>
              <a:rPr lang="en-US" sz="1800" b="0" dirty="0">
                <a:solidFill>
                  <a:schemeClr val="tx2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words </a:t>
            </a:r>
            <a:r>
              <a:rPr lang="en-US" sz="1800" b="0">
                <a:solidFill>
                  <a:schemeClr val="tx2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and images.</a:t>
            </a:r>
            <a:endParaRPr lang="en-GR" sz="1800" b="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defRPr/>
            </a:pPr>
            <a:r>
              <a:rPr lang="en-US" sz="1800" b="0" dirty="0">
                <a:solidFill>
                  <a:srgbClr val="201F1E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- subtler unconscious harm through </a:t>
            </a:r>
            <a:r>
              <a:rPr lang="en-US" sz="1800" b="0" dirty="0">
                <a:solidFill>
                  <a:schemeClr val="tx2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insensitive language</a:t>
            </a:r>
            <a:r>
              <a:rPr lang="en-US" sz="1800" b="0" dirty="0">
                <a:solidFill>
                  <a:srgbClr val="201F1E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800" b="0" dirty="0">
                <a:solidFill>
                  <a:schemeClr val="tx2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underrepresentation</a:t>
            </a:r>
            <a:r>
              <a:rPr lang="en-US" sz="1800" b="0" dirty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800" b="0" dirty="0">
                <a:solidFill>
                  <a:srgbClr val="201F1E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in film, TV, adverts, books and newspapers.</a:t>
            </a:r>
            <a:endParaRPr lang="en-GR" sz="1800" b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endParaRPr lang="en-GR" dirty="0"/>
          </a:p>
        </p:txBody>
      </p: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8509-A33D-CD23-6E56-C814AC3AA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/>
          </a:p>
        </p:txBody>
      </p:sp>
      <p:sp>
        <p:nvSpPr>
          <p:cNvPr id="74754" name="Content Placeholder 2">
            <a:extLst>
              <a:ext uri="{FF2B5EF4-FFF2-40B4-BE49-F238E27FC236}">
                <a16:creationId xmlns:a16="http://schemas.microsoft.com/office/drawing/2014/main" id="{27FAD2AA-7473-4CEF-477B-794CD79AE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GR" b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4. COMPASSIONATE DOUBLE STANDARD</a:t>
            </a:r>
          </a:p>
          <a:p>
            <a:endParaRPr lang="en-GR" altLang="en-GR">
              <a:ea typeface="ＭＳ Ｐゴシック" panose="020B0600070205080204" pitchFamily="34" charset="-128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BAD2B-8224-D193-939D-87A8E14A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5778" name="Content Placeholder 4" descr="Screen Shot 2021-06-03 at 5.59.34 PM.png">
            <a:extLst>
              <a:ext uri="{FF2B5EF4-FFF2-40B4-BE49-F238E27FC236}">
                <a16:creationId xmlns:a16="http://schemas.microsoft.com/office/drawing/2014/main" id="{91741EC3-6884-0C7F-905D-68A2C93FEC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2" b="9012"/>
          <a:stretch>
            <a:fillRect/>
          </a:stretch>
        </p:blipFill>
        <p:spPr>
          <a:xfrm>
            <a:off x="4230688" y="1157288"/>
            <a:ext cx="3524250" cy="4767262"/>
          </a:xfrm>
        </p:spPr>
      </p:pic>
      <p:pic>
        <p:nvPicPr>
          <p:cNvPr id="75779" name="Picture 6" descr="Screen Shot 2021-06-03 at 6.03.56 PM.png">
            <a:extLst>
              <a:ext uri="{FF2B5EF4-FFF2-40B4-BE49-F238E27FC236}">
                <a16:creationId xmlns:a16="http://schemas.microsoft.com/office/drawing/2014/main" id="{CCDBD34D-12C5-4847-EC1D-954CFC45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7288"/>
            <a:ext cx="3427413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39F17-4B4F-584B-E9DB-32138188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R" dirty="0">
                <a:latin typeface="+mn-lt"/>
              </a:rPr>
              <a:t>NEW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D5D5E-DFFC-B198-7785-8DA4F712A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–  Minority art is permitted its mess, its self-contradiction, its right to be received as experimental expression only.</a:t>
            </a:r>
          </a:p>
          <a:p>
            <a:pPr marL="0" indent="0">
              <a:defRPr/>
            </a:pPr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–  Whereas art made by people from majority groups is taken to signify the maker’s historical privilege, checked for its damaging politics, and required to tread carefully.</a:t>
            </a:r>
            <a:endParaRPr lang="en-US" altLang="en-GR" sz="1800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GR" sz="18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Black hip-hop </a:t>
            </a:r>
            <a:r>
              <a:rPr lang="en-US" altLang="en-GR" sz="18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is celebrated for its raw artistic honesty even if it breaks moral codes that would lead white artists to be cancelled.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GR" sz="18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Women</a:t>
            </a:r>
            <a:r>
              <a:rPr lang="en-US" altLang="en-GR" sz="18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are allowed to tell jokes against men that would get men into serous trouble if the roles were reversed.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GR" sz="18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Trans performers</a:t>
            </a:r>
            <a:r>
              <a:rPr lang="en-US" altLang="en-GR" sz="18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– who exaggerate some of the most toxic stereotypes about women for entertainment – are given a free pass on the basis of their marginality. </a:t>
            </a:r>
          </a:p>
          <a:p>
            <a:pPr>
              <a:buFont typeface="UICTFontTextStyleBody"/>
              <a:buChar char="-"/>
              <a:defRPr/>
            </a:pPr>
            <a:endParaRPr lang="en-GR" sz="1800" b="0" dirty="0"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GR" dirty="0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680B7-4C62-AA04-C009-064878C58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/>
          </a:p>
        </p:txBody>
      </p:sp>
      <p:pic>
        <p:nvPicPr>
          <p:cNvPr id="52226" name="Content Placeholder 4">
            <a:extLst>
              <a:ext uri="{FF2B5EF4-FFF2-40B4-BE49-F238E27FC236}">
                <a16:creationId xmlns:a16="http://schemas.microsoft.com/office/drawing/2014/main" id="{7A415C43-6820-FCA9-2301-5D5318FA12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00175" y="0"/>
            <a:ext cx="12453938" cy="6992938"/>
          </a:xfrm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1DE4-2B3E-0FA6-4AE3-260E028FB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9225"/>
            <a:ext cx="5791200" cy="13716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+mn-lt"/>
              </a:rPr>
              <a:t>Frantz fanon</a:t>
            </a:r>
          </a:p>
        </p:txBody>
      </p:sp>
      <p:pic>
        <p:nvPicPr>
          <p:cNvPr id="77826" name="Content Placeholder 4" descr="Screen Shot 2021-05-17 at 6.47.09 PM.png">
            <a:extLst>
              <a:ext uri="{FF2B5EF4-FFF2-40B4-BE49-F238E27FC236}">
                <a16:creationId xmlns:a16="http://schemas.microsoft.com/office/drawing/2014/main" id="{A17EB9DB-A578-50F4-6C05-3C972B1A42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943" r="11916" b="-46922"/>
          <a:stretch>
            <a:fillRect/>
          </a:stretch>
        </p:blipFill>
        <p:spPr>
          <a:xfrm>
            <a:off x="142875" y="0"/>
            <a:ext cx="4683125" cy="793432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F719AE-DDBE-9739-B643-F8AB15B68D15}"/>
              </a:ext>
            </a:extLst>
          </p:cNvPr>
          <p:cNvSpPr txBox="1"/>
          <p:nvPr/>
        </p:nvSpPr>
        <p:spPr>
          <a:xfrm>
            <a:off x="4497388" y="1524000"/>
            <a:ext cx="4646612" cy="544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2200" dirty="0"/>
              <a:t>MARXIST WEST INDIAN PSYCHIATRIST, POST-COLONIAL PIONEER.</a:t>
            </a:r>
          </a:p>
          <a:p>
            <a:pPr>
              <a:defRPr/>
            </a:pPr>
            <a:endParaRPr lang="en-US" sz="2200" dirty="0"/>
          </a:p>
          <a:p>
            <a:pPr marL="285750" indent="-285750">
              <a:buFontTx/>
              <a:buChar char="-"/>
              <a:defRPr/>
            </a:pPr>
            <a:r>
              <a:rPr lang="en-US" sz="2200" dirty="0"/>
              <a:t>DIAGNOSED PATHOLOGY IN COLONIAL RELATIONS (WHITE GUILT)</a:t>
            </a:r>
          </a:p>
          <a:p>
            <a:pPr>
              <a:defRPr/>
            </a:pPr>
            <a:endParaRPr lang="en-US" sz="2200" dirty="0"/>
          </a:p>
          <a:p>
            <a:pPr marL="285750" indent="-285750">
              <a:buFontTx/>
              <a:buChar char="-"/>
              <a:defRPr/>
            </a:pPr>
            <a:r>
              <a:rPr lang="en-US" sz="2200" dirty="0"/>
              <a:t>USED EXISTENTIALIST PHILOSOPHERS TO UNPICK WHITE IDEAS OF BLACK “PRIMITIVISM’’</a:t>
            </a:r>
          </a:p>
          <a:p>
            <a:pPr marL="285750" indent="-285750">
              <a:buFontTx/>
              <a:buChar char="-"/>
              <a:defRPr/>
            </a:pPr>
            <a:endParaRPr lang="en-US" sz="2200" dirty="0"/>
          </a:p>
          <a:p>
            <a:pPr marL="285750" indent="-285750">
              <a:buFontTx/>
              <a:buChar char="-"/>
              <a:defRPr/>
            </a:pPr>
            <a:r>
              <a:rPr lang="en-US" sz="2200" dirty="0">
                <a:solidFill>
                  <a:srgbClr val="D1282E"/>
                </a:solidFill>
              </a:rPr>
              <a:t>BIG INFLUENCE ON “BLACK POWER”</a:t>
            </a:r>
          </a:p>
          <a:p>
            <a:pPr marL="285750" indent="-285750">
              <a:buFontTx/>
              <a:buChar char="-"/>
              <a:defRPr/>
            </a:pP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8B11-A43A-4BD2-D9BE-4DBCB4F1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913" y="-523875"/>
            <a:ext cx="8789987" cy="13716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D1282E"/>
                </a:solidFill>
                <a:latin typeface="+mn-lt"/>
              </a:rPr>
              <a:t>TRANS VS. FEMINISTS</a:t>
            </a:r>
            <a:endParaRPr lang="en-US" sz="3200" dirty="0">
              <a:latin typeface="+mn-lt"/>
            </a:endParaRPr>
          </a:p>
        </p:txBody>
      </p:sp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340E0BB4-3DF7-9923-9570-1ECAF3AD8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68275"/>
            <a:ext cx="7620000" cy="4075113"/>
          </a:xfrm>
        </p:spPr>
        <p:txBody>
          <a:bodyPr/>
          <a:lstStyle/>
          <a:p>
            <a:endParaRPr lang="en-US" altLang="en-GR" b="0">
              <a:ea typeface="ＭＳ Ｐゴシック" panose="020B0600070205080204" pitchFamily="34" charset="-128"/>
            </a:endParaRPr>
          </a:p>
          <a:p>
            <a:endParaRPr lang="en-US" altLang="en-GR" b="0">
              <a:ea typeface="ＭＳ Ｐゴシック" panose="020B0600070205080204" pitchFamily="34" charset="-128"/>
            </a:endParaRPr>
          </a:p>
          <a:p>
            <a:r>
              <a:rPr lang="en-US" altLang="en-GR" b="0">
                <a:ea typeface="ＭＳ Ｐゴシック" panose="020B0600070205080204" pitchFamily="34" charset="-128"/>
              </a:rPr>
              <a:t>‘Gender is culturally formed but it’s also a domain of agency or freedom. It’s most important to resist the violence that is imposed by ideal gender norms, especially against those who are gender different, who are non-conforming in their gender presentation’</a:t>
            </a:r>
          </a:p>
          <a:p>
            <a:r>
              <a:rPr lang="en-US" altLang="en-GR" b="0">
                <a:ea typeface="ＭＳ Ｐゴシック" panose="020B0600070205080204" pitchFamily="34" charset="-128"/>
              </a:rPr>
              <a:t>Judith Butler</a:t>
            </a:r>
          </a:p>
          <a:p>
            <a:endParaRPr lang="en-US" altLang="en-GR" b="0">
              <a:ea typeface="ＭＳ Ｐゴシック" panose="020B0600070205080204" pitchFamily="34" charset="-128"/>
            </a:endParaRPr>
          </a:p>
          <a:p>
            <a:r>
              <a:rPr lang="en-US" altLang="en-GR" b="0">
                <a:ea typeface="ＭＳ Ｐゴシック" panose="020B0600070205080204" pitchFamily="34" charset="-128"/>
              </a:rPr>
              <a:t>‘</a:t>
            </a:r>
          </a:p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78851" name="TextBox 3">
            <a:extLst>
              <a:ext uri="{FF2B5EF4-FFF2-40B4-BE49-F238E27FC236}">
                <a16:creationId xmlns:a16="http://schemas.microsoft.com/office/drawing/2014/main" id="{D947F12E-4B6A-2E0A-1DB2-3F1145411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243388"/>
            <a:ext cx="762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R" altLang="en-GR"/>
          </a:p>
        </p:txBody>
      </p:sp>
      <p:pic>
        <p:nvPicPr>
          <p:cNvPr id="78852" name="Picture 4" descr="Screen Shot 2021-06-07 at 5.45.54 PM.png">
            <a:extLst>
              <a:ext uri="{FF2B5EF4-FFF2-40B4-BE49-F238E27FC236}">
                <a16:creationId xmlns:a16="http://schemas.microsoft.com/office/drawing/2014/main" id="{97DA9740-CEA1-E8ED-100E-259B898D4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079750"/>
            <a:ext cx="65913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92C4-7FC4-B140-AD1D-0EEE02C3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latin typeface="+mn-lt"/>
              </a:rPr>
              <a:t>T</a:t>
            </a:r>
            <a:r>
              <a:rPr lang="en-GR" dirty="0">
                <a:latin typeface="+mn-lt"/>
              </a:rPr>
              <a:t>o recap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33FA3-957E-5983-339D-57FCECC9B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" y="1720850"/>
            <a:ext cx="7870825" cy="4405313"/>
          </a:xfrm>
        </p:spPr>
        <p:txBody>
          <a:bodyPr/>
          <a:lstStyle/>
          <a:p>
            <a:pPr marL="0" indent="0">
              <a:defRPr/>
            </a:pPr>
            <a:r>
              <a:rPr lang="en-GR" sz="1800" b="0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1. </a:t>
            </a:r>
            <a:r>
              <a:rPr lang="en-US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SPIRITUAL ELITISM</a:t>
            </a:r>
          </a:p>
          <a:p>
            <a:pPr marL="285750" indent="-285750">
              <a:buFontTx/>
              <a:buChar char="-"/>
              <a:defRPr/>
            </a:pPr>
            <a:r>
              <a:rPr lang="en-GB" sz="1800" b="0" dirty="0">
                <a:latin typeface="Palatino Linotype" panose="0204050205050503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“Us and Them” inherited from 60s.</a:t>
            </a:r>
          </a:p>
          <a:p>
            <a:pPr>
              <a:buFontTx/>
              <a:buChar char="-"/>
              <a:defRPr/>
            </a:pPr>
            <a:r>
              <a:rPr lang="en-GB" sz="1800" b="0" dirty="0">
                <a:solidFill>
                  <a:srgbClr val="000000"/>
                </a:solidFill>
                <a:latin typeface="Palatino Linotype" panose="0204050205050503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Enlightened/Benighted; Woke/Napping.</a:t>
            </a:r>
            <a:endParaRPr lang="en-US" b="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indent="0">
              <a:defRPr/>
            </a:pPr>
            <a:r>
              <a:rPr lang="en-US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2. WORDS AS VIOLENCE </a:t>
            </a:r>
          </a:p>
          <a:p>
            <a:pPr marL="285750" indent="-285750">
              <a:buFontTx/>
              <a:buChar char="-"/>
              <a:defRPr/>
            </a:pPr>
            <a:r>
              <a:rPr lang="en-US" sz="1600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Inherited from 2</a:t>
            </a:r>
            <a:r>
              <a:rPr lang="en-US" sz="1600" b="0" baseline="300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nd</a:t>
            </a:r>
            <a:r>
              <a:rPr lang="en-US" sz="1600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Wave Feminism.</a:t>
            </a:r>
          </a:p>
          <a:p>
            <a:pPr>
              <a:buFontTx/>
              <a:buChar char="-"/>
              <a:defRPr/>
            </a:pPr>
            <a:r>
              <a:rPr lang="en-US" sz="1600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The moment the Counterculture started policing itself.</a:t>
            </a:r>
            <a:endParaRPr lang="en-US" b="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indent="0">
              <a:defRPr/>
            </a:pPr>
            <a:r>
              <a:rPr lang="en-US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3. EXPANDING BIGOTRY</a:t>
            </a:r>
          </a:p>
          <a:p>
            <a:pPr marL="0" indent="0">
              <a:defRPr/>
            </a:pPr>
            <a:r>
              <a:rPr lang="en-US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-    </a:t>
            </a:r>
            <a:r>
              <a:rPr lang="en-US" sz="1600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Racism redefined, expanded to include discriminatory words, unconscious    harm, representation.</a:t>
            </a:r>
            <a:endParaRPr lang="en-US" b="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indent="0">
              <a:defRPr/>
            </a:pPr>
            <a:r>
              <a:rPr lang="en-US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4. COMPASSIONATE DOUBLE STANDARD</a:t>
            </a:r>
          </a:p>
          <a:p>
            <a:pPr marL="0" indent="0">
              <a:defRPr/>
            </a:pPr>
            <a:r>
              <a:rPr lang="en-US" sz="1600" b="0" dirty="0">
                <a:solidFill>
                  <a:srgbClr val="000000"/>
                </a:solidFill>
                <a:latin typeface="Palatino Linotype" panose="02040502050505030304" pitchFamily="18" charset="0"/>
                <a:cs typeface="Segoe UI" panose="020B0502040204020203" pitchFamily="34" charset="0"/>
              </a:rPr>
              <a:t>-     </a:t>
            </a:r>
            <a:r>
              <a:rPr lang="en-GR" sz="16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Minority art is permitted its mess, its self-contradiction, its right to be received as experimental expression only.</a:t>
            </a:r>
            <a:endParaRPr lang="en-GR" sz="1600" b="0" dirty="0"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indent="0">
              <a:defRPr/>
            </a:pPr>
            <a:endParaRPr lang="en-GR" dirty="0"/>
          </a:p>
        </p:txBody>
      </p:sp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62BEF-E188-139D-324A-54B13C31C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/>
          </a:p>
        </p:txBody>
      </p:sp>
      <p:pic>
        <p:nvPicPr>
          <p:cNvPr id="80898" name="Content Placeholder 4">
            <a:extLst>
              <a:ext uri="{FF2B5EF4-FFF2-40B4-BE49-F238E27FC236}">
                <a16:creationId xmlns:a16="http://schemas.microsoft.com/office/drawing/2014/main" id="{21149D65-9E12-D8DE-2910-C0ED5AF5DF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8438" y="152400"/>
            <a:ext cx="5453062" cy="6548438"/>
          </a:xfrm>
        </p:spPr>
      </p:pic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E6D2-781B-4C65-3583-1B3E5699A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93CA76F5-662D-81CE-AE9F-E7E8E8AF7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08163"/>
            <a:ext cx="7939088" cy="5572125"/>
          </a:xfrm>
        </p:spPr>
        <p:txBody>
          <a:bodyPr/>
          <a:lstStyle/>
          <a:p>
            <a:pPr>
              <a:buFontTx/>
              <a:buChar char="-"/>
            </a:pPr>
            <a:r>
              <a:rPr lang="en-GB" altLang="en-GR" sz="2400" b="0">
                <a:ea typeface="ＭＳ Ｐゴシック" panose="020B0600070205080204" pitchFamily="34" charset="-128"/>
              </a:rPr>
              <a:t>The </a:t>
            </a:r>
            <a:r>
              <a:rPr lang="en-GB" altLang="en-GR" sz="2400" b="0" u="sng">
                <a:ea typeface="ＭＳ Ｐゴシック" panose="020B0600070205080204" pitchFamily="34" charset="-128"/>
              </a:rPr>
              <a:t>Women</a:t>
            </a:r>
            <a:r>
              <a:rPr lang="en-GB" altLang="en-US" sz="2400" b="0" u="sng">
                <a:ea typeface="ＭＳ Ｐゴシック" panose="020B0600070205080204" pitchFamily="34" charset="-128"/>
              </a:rPr>
              <a:t>’</a:t>
            </a:r>
            <a:r>
              <a:rPr lang="en-GB" altLang="en-GR" sz="2400" b="0" u="sng">
                <a:ea typeface="ＭＳ Ｐゴシック" panose="020B0600070205080204" pitchFamily="34" charset="-128"/>
              </a:rPr>
              <a:t>s Liberation </a:t>
            </a:r>
            <a:r>
              <a:rPr lang="en-GB" altLang="en-GR" sz="2400" b="0">
                <a:ea typeface="ＭＳ Ｐゴシック" panose="020B0600070205080204" pitchFamily="34" charset="-128"/>
              </a:rPr>
              <a:t>Movement emerged in the early 1960s in line with the 60s </a:t>
            </a:r>
            <a:r>
              <a:rPr lang="en-GB" altLang="en-GR" sz="2400" b="0" u="sng">
                <a:ea typeface="ＭＳ Ｐゴシック" panose="020B0600070205080204" pitchFamily="34" charset="-128"/>
              </a:rPr>
              <a:t>Sexual Revolution </a:t>
            </a:r>
          </a:p>
          <a:p>
            <a:endParaRPr lang="en-GB" altLang="en-GR" sz="2400" b="0" u="sng">
              <a:ea typeface="ＭＳ Ｐゴシック" panose="020B0600070205080204" pitchFamily="34" charset="-128"/>
            </a:endParaRPr>
          </a:p>
          <a:p>
            <a:pPr>
              <a:buFontTx/>
              <a:buChar char="-"/>
            </a:pPr>
            <a:r>
              <a:rPr lang="en-GB" altLang="en-GR" sz="2400" b="0">
                <a:ea typeface="ＭＳ Ｐゴシック" panose="020B0600070205080204" pitchFamily="34" charset="-128"/>
              </a:rPr>
              <a:t>But it developed in the late 60s into an attack on its icons</a:t>
            </a:r>
          </a:p>
          <a:p>
            <a:endParaRPr lang="en-GB" altLang="en-GR" sz="2400" b="0">
              <a:ea typeface="ＭＳ Ｐゴシック" panose="020B0600070205080204" pitchFamily="34" charset="-128"/>
            </a:endParaRPr>
          </a:p>
          <a:p>
            <a:pPr>
              <a:buFontTx/>
              <a:buChar char="-"/>
            </a:pPr>
            <a:r>
              <a:rPr lang="en-GB" altLang="en-GR" sz="2400" b="0">
                <a:ea typeface="ＭＳ Ｐゴシック" panose="020B0600070205080204" pitchFamily="34" charset="-128"/>
              </a:rPr>
              <a:t>A purging of misogyny in the Hippie bid for freedom.</a:t>
            </a:r>
          </a:p>
          <a:p>
            <a:pPr>
              <a:buFontTx/>
              <a:buChar char="-"/>
            </a:pPr>
            <a:endParaRPr lang="en-GB" altLang="en-GR" sz="2800">
              <a:ea typeface="ＭＳ Ｐゴシック" panose="020B0600070205080204" pitchFamily="34" charset="-128"/>
            </a:endParaRPr>
          </a:p>
          <a:p>
            <a:endParaRPr lang="en-US" altLang="en-G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450BF-5EE7-7BEE-B8FA-5B206C4F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65113"/>
            <a:ext cx="5791200" cy="1371601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D1282E"/>
              </a:solidFill>
              <a:latin typeface="+mn-lt"/>
            </a:endParaRPr>
          </a:p>
        </p:txBody>
      </p:sp>
      <p:pic>
        <p:nvPicPr>
          <p:cNvPr id="81922" name="Content Placeholder 5" descr="Screen Shot 2021-05-11 at 10.38.07 AM.png">
            <a:extLst>
              <a:ext uri="{FF2B5EF4-FFF2-40B4-BE49-F238E27FC236}">
                <a16:creationId xmlns:a16="http://schemas.microsoft.com/office/drawing/2014/main" id="{83243584-AB68-D6BF-AC77-1C8AB74BC7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2" r="-2792"/>
          <a:stretch>
            <a:fillRect/>
          </a:stretch>
        </p:blipFill>
        <p:spPr>
          <a:xfrm>
            <a:off x="457200" y="1360488"/>
            <a:ext cx="3592513" cy="4765675"/>
          </a:xfrm>
        </p:spPr>
      </p:pic>
      <p:pic>
        <p:nvPicPr>
          <p:cNvPr id="81923" name="Picture 7" descr="Screen Shot 2021-05-11 at 10.41.04 AM.png">
            <a:extLst>
              <a:ext uri="{FF2B5EF4-FFF2-40B4-BE49-F238E27FC236}">
                <a16:creationId xmlns:a16="http://schemas.microsoft.com/office/drawing/2014/main" id="{A3BA55F9-9D51-5A80-F081-94932A32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60488"/>
            <a:ext cx="376555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1009-23DA-9368-C84C-00628239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848332D7-E827-9FB8-7308-E9E636AFC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97050"/>
            <a:ext cx="7620000" cy="4926013"/>
          </a:xfrm>
        </p:spPr>
        <p:txBody>
          <a:bodyPr/>
          <a:lstStyle/>
          <a:p>
            <a:pPr>
              <a:buFontTx/>
              <a:buChar char="-"/>
            </a:pPr>
            <a:r>
              <a:rPr lang="en-GB" altLang="en-GR" sz="2400" b="0">
                <a:ea typeface="ＭＳ Ｐゴシック" panose="020B0600070205080204" pitchFamily="34" charset="-128"/>
              </a:rPr>
              <a:t>A demonstration that FOR WOMEN PROMISCUITY WASN</a:t>
            </a:r>
            <a:r>
              <a:rPr lang="en-GB" altLang="en-US" sz="2400" b="0">
                <a:ea typeface="ＭＳ Ｐゴシック" panose="020B0600070205080204" pitchFamily="34" charset="-128"/>
              </a:rPr>
              <a:t>’</a:t>
            </a:r>
            <a:r>
              <a:rPr lang="en-GB" altLang="en-GR" sz="2400" b="0">
                <a:ea typeface="ＭＳ Ｐゴシック" panose="020B0600070205080204" pitchFamily="34" charset="-128"/>
              </a:rPr>
              <a:t>T NECESSARILY THE LIBERATION FROM PATRIARCHAL HIERARCHIES IT SEEMED.</a:t>
            </a:r>
          </a:p>
          <a:p>
            <a:pPr>
              <a:buFontTx/>
              <a:buChar char="-"/>
            </a:pPr>
            <a:endParaRPr lang="en-GB" altLang="en-GR" sz="2400" b="0">
              <a:ea typeface="ＭＳ Ｐゴシック" panose="020B0600070205080204" pitchFamily="34" charset="-128"/>
            </a:endParaRPr>
          </a:p>
          <a:p>
            <a:pPr>
              <a:buFontTx/>
              <a:buChar char="-"/>
            </a:pPr>
            <a:r>
              <a:rPr lang="en-GB" altLang="en-GR" sz="2400" b="0">
                <a:ea typeface="ＭＳ Ｐゴシック" panose="020B0600070205080204" pitchFamily="34" charset="-128"/>
              </a:rPr>
              <a:t>Old hierarchies, different forms.</a:t>
            </a:r>
          </a:p>
          <a:p>
            <a:endParaRPr lang="en-GB" altLang="en-GR" sz="2400" b="0">
              <a:ea typeface="ＭＳ Ｐゴシック" panose="020B0600070205080204" pitchFamily="34" charset="-128"/>
            </a:endParaRPr>
          </a:p>
          <a:p>
            <a:pPr>
              <a:buFontTx/>
              <a:buChar char="-"/>
            </a:pPr>
            <a:r>
              <a:rPr lang="en-GB" altLang="en-GR" sz="2400" b="0">
                <a:ea typeface="ＭＳ Ｐゴシック" panose="020B0600070205080204" pitchFamily="34" charset="-128"/>
              </a:rPr>
              <a:t>Corrupted by male violence + </a:t>
            </a:r>
            <a:r>
              <a:rPr lang="en-GB" altLang="en-US" sz="2400" b="0">
                <a:ea typeface="ＭＳ Ｐゴシック" panose="020B0600070205080204" pitchFamily="34" charset="-128"/>
              </a:rPr>
              <a:t>‘</a:t>
            </a:r>
            <a:r>
              <a:rPr lang="en-GB" altLang="en-GR" sz="2400" b="0">
                <a:ea typeface="ＭＳ Ｐゴシック" panose="020B0600070205080204" pitchFamily="34" charset="-128"/>
              </a:rPr>
              <a:t>sexual neuroses</a:t>
            </a:r>
            <a:r>
              <a:rPr lang="en-GB" altLang="en-US" sz="2400" b="0">
                <a:ea typeface="ＭＳ Ｐゴシック" panose="020B0600070205080204" pitchFamily="34" charset="-128"/>
              </a:rPr>
              <a:t>’</a:t>
            </a:r>
            <a:r>
              <a:rPr lang="en-GB" altLang="en-GR" sz="2400" b="0">
                <a:ea typeface="ＭＳ Ｐゴシック" panose="020B0600070205080204" pitchFamily="34" charset="-128"/>
              </a:rPr>
              <a:t> (Millett), newly acceptable sex out of wedlock led again to women being </a:t>
            </a:r>
            <a:r>
              <a:rPr lang="en-GB" altLang="en-GR" sz="2400" b="0">
                <a:solidFill>
                  <a:srgbClr val="D1282E"/>
                </a:solidFill>
                <a:ea typeface="ＭＳ Ｐゴシック" panose="020B0600070205080204" pitchFamily="34" charset="-128"/>
              </a:rPr>
              <a:t>resented, mistreated, cast aside.</a:t>
            </a:r>
          </a:p>
          <a:p>
            <a:endParaRPr lang="en-US" altLang="en-G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963EC-7083-FC7A-C7EA-ECA0F30EF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9938" name="Content Placeholder 3" descr="Screen Shot 2021-05-05 at 10.58.50 AM.png">
            <a:extLst>
              <a:ext uri="{FF2B5EF4-FFF2-40B4-BE49-F238E27FC236}">
                <a16:creationId xmlns:a16="http://schemas.microsoft.com/office/drawing/2014/main" id="{1EAB2DA9-1EF0-9535-8937-AEC85401A5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072" b="-113072"/>
          <a:stretch>
            <a:fillRect/>
          </a:stretch>
        </p:blipFill>
        <p:spPr>
          <a:xfrm>
            <a:off x="582613" y="152400"/>
            <a:ext cx="7494587" cy="6594475"/>
          </a:xfrm>
        </p:spPr>
      </p:pic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0A15D-968B-BE6D-1A67-3016F188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" y="141288"/>
            <a:ext cx="9388475" cy="1371600"/>
          </a:xfrm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CC710AA5-CB7D-13D3-C63B-9A5D3F76A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3063" y="1722438"/>
            <a:ext cx="4721225" cy="530066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en-US" altLang="en-GR" b="0">
                <a:ea typeface="ＭＳ Ｐゴシック" panose="020B0600070205080204" pitchFamily="34" charset="-128"/>
              </a:rPr>
              <a:t>In Millett</a:t>
            </a:r>
            <a:r>
              <a:rPr lang="en-US" altLang="en-US" b="0">
                <a:ea typeface="ＭＳ Ｐゴシック" panose="020B0600070205080204" pitchFamily="34" charset="-128"/>
              </a:rPr>
              <a:t>’</a:t>
            </a:r>
            <a:r>
              <a:rPr lang="en-US" altLang="en-GR" b="0">
                <a:ea typeface="ＭＳ Ｐゴシック" panose="020B0600070205080204" pitchFamily="34" charset="-128"/>
              </a:rPr>
              <a:t>s new countercultural thinking, writers who </a:t>
            </a:r>
            <a:r>
              <a:rPr lang="en-US" altLang="en-GR" b="0">
                <a:ea typeface="ＭＳ Ｐゴシック" panose="020B0600070205080204" pitchFamily="34" charset="-128"/>
                <a:sym typeface="Wingdings" pitchFamily="2" charset="2"/>
              </a:rPr>
              <a:t>had been celebrated as heroes of the Sexual Revolution were black-listed for their sexism, for being </a:t>
            </a:r>
            <a:r>
              <a:rPr lang="en-US" altLang="en-GR" b="0">
                <a:solidFill>
                  <a:srgbClr val="D1282E"/>
                </a:solidFill>
                <a:ea typeface="ＭＳ Ｐゴシック" panose="020B0600070205080204" pitchFamily="34" charset="-128"/>
                <a:sym typeface="Wingdings" pitchFamily="2" charset="2"/>
              </a:rPr>
              <a:t>part of the problem.</a:t>
            </a:r>
            <a:endParaRPr lang="en-US" altLang="en-GR" b="0">
              <a:ea typeface="ＭＳ Ｐゴシック" panose="020B0600070205080204" pitchFamily="34" charset="-128"/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altLang="en-GR" b="0">
                <a:ea typeface="ＭＳ Ｐゴシック" panose="020B0600070205080204" pitchFamily="34" charset="-128"/>
                <a:sym typeface="Wingdings" pitchFamily="2" charset="2"/>
              </a:rPr>
              <a:t>Writers like Henry Miller, D.H. Lawrence and Norman Mailer, whose no-holds-barred approach to sex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altLang="en-GR" b="0">
                <a:ea typeface="ＭＳ Ｐゴシック" panose="020B0600070205080204" pitchFamily="34" charset="-128"/>
              </a:rPr>
              <a:t>Millett</a:t>
            </a:r>
            <a:r>
              <a:rPr lang="en-US" altLang="en-US" b="0">
                <a:ea typeface="ＭＳ Ｐゴシック" panose="020B0600070205080204" pitchFamily="34" charset="-128"/>
              </a:rPr>
              <a:t>’</a:t>
            </a:r>
            <a:r>
              <a:rPr lang="en-US" altLang="en-GR" b="0">
                <a:ea typeface="ＭＳ Ｐゴシック" panose="020B0600070205080204" pitchFamily="34" charset="-128"/>
              </a:rPr>
              <a:t>s </a:t>
            </a:r>
            <a:r>
              <a:rPr lang="en-US" altLang="en-GR" b="0" i="1">
                <a:ea typeface="ＭＳ Ｐゴシック" panose="020B0600070205080204" pitchFamily="34" charset="-128"/>
              </a:rPr>
              <a:t>Sexual Politics </a:t>
            </a:r>
            <a:r>
              <a:rPr lang="en-US" altLang="en-GR" b="0">
                <a:ea typeface="ＭＳ Ｐゴシック" panose="020B0600070205080204" pitchFamily="34" charset="-128"/>
              </a:rPr>
              <a:t>(1969) represents </a:t>
            </a:r>
            <a:r>
              <a:rPr lang="en-US" altLang="en-GR" b="0">
                <a:solidFill>
                  <a:srgbClr val="D1282E"/>
                </a:solidFill>
                <a:ea typeface="ＭＳ Ｐゴシック" panose="020B0600070205080204" pitchFamily="34" charset="-128"/>
              </a:rPr>
              <a:t>the moment the Counterculture started to police itself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altLang="en-GR" b="0">
                <a:solidFill>
                  <a:srgbClr val="D1282E"/>
                </a:solidFill>
                <a:ea typeface="ＭＳ Ｐゴシック" panose="020B0600070205080204" pitchFamily="34" charset="-128"/>
              </a:rPr>
              <a:t>THE MOMENT FREEDOM OF IDENTITY + EXPRESSION BECAME DEPENDENT ON RESTRICTIONS ON LANGUAGE</a:t>
            </a:r>
            <a:endParaRPr lang="en-US" altLang="en-GR" b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GR" b="0">
              <a:ea typeface="ＭＳ Ｐゴシック" panose="020B0600070205080204" pitchFamily="34" charset="-128"/>
              <a:sym typeface="Wingdings" pitchFamily="2" charset="2"/>
            </a:endParaRPr>
          </a:p>
        </p:txBody>
      </p:sp>
      <p:pic>
        <p:nvPicPr>
          <p:cNvPr id="40963" name="Picture 3" descr="Miller(Hippie).jpg">
            <a:extLst>
              <a:ext uri="{FF2B5EF4-FFF2-40B4-BE49-F238E27FC236}">
                <a16:creationId xmlns:a16="http://schemas.microsoft.com/office/drawing/2014/main" id="{383F222A-8911-95D5-30BD-973B5B3F8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512888"/>
            <a:ext cx="3979863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D64B3-999D-A0C8-2EB8-E5F0F5550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3716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+mn-lt"/>
              </a:rPr>
              <a:t>WHAT TO MAKE OF THIS?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D6244EE5-0DC8-4943-F665-381FC4358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altLang="en-GR" b="0">
                <a:ea typeface="ＭＳ Ｐゴシック" panose="020B0600070205080204" pitchFamily="34" charset="-128"/>
              </a:rPr>
              <a:t>OVERDUE PROGRESS </a:t>
            </a:r>
          </a:p>
          <a:p>
            <a:pPr marL="457200" indent="-457200"/>
            <a:endParaRPr lang="en-US" altLang="en-GR" b="0">
              <a:ea typeface="ＭＳ Ｐゴシック" panose="020B0600070205080204" pitchFamily="34" charset="-128"/>
            </a:endParaRPr>
          </a:p>
          <a:p>
            <a:pPr marL="457200" indent="-457200"/>
            <a:endParaRPr lang="en-US" altLang="en-GR" b="0">
              <a:ea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AutoNum type="arabicPeriod" startAt="2"/>
            </a:pPr>
            <a:r>
              <a:rPr lang="en-US" altLang="en-GR" b="0">
                <a:ea typeface="ＭＳ Ｐゴシック" panose="020B0600070205080204" pitchFamily="34" charset="-128"/>
              </a:rPr>
              <a:t>THE BEGINNING OF A NEW SIGNIFICANCE AFFORDED TO WORDS</a:t>
            </a:r>
          </a:p>
          <a:p>
            <a:pPr marL="457200" indent="-457200"/>
            <a:endParaRPr lang="en-US" altLang="en-GR" b="0">
              <a:ea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AutoNum type="arabicPeriod" startAt="2"/>
            </a:pPr>
            <a:endParaRPr lang="en-US" altLang="en-GR" b="0">
              <a:ea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AutoNum type="arabicPeriod" startAt="2"/>
            </a:pPr>
            <a:r>
              <a:rPr lang="en-US" altLang="en-GR" b="0">
                <a:ea typeface="ＭＳ Ｐゴシック" panose="020B0600070205080204" pitchFamily="34" charset="-128"/>
              </a:rPr>
              <a:t>A PRECEDENT FOR OUR </a:t>
            </a:r>
            <a:r>
              <a:rPr lang="en-US" altLang="en-US" b="0">
                <a:ea typeface="ＭＳ Ｐゴシック" panose="020B0600070205080204" pitchFamily="34" charset="-128"/>
              </a:rPr>
              <a:t>“</a:t>
            </a:r>
            <a:r>
              <a:rPr lang="en-US" altLang="en-GR" b="0">
                <a:ea typeface="ＭＳ Ｐゴシック" panose="020B0600070205080204" pitchFamily="34" charset="-128"/>
              </a:rPr>
              <a:t>CANCEL CULTURE</a:t>
            </a:r>
            <a:r>
              <a:rPr lang="en-US" altLang="en-US" b="0">
                <a:ea typeface="ＭＳ Ｐゴシック" panose="020B0600070205080204" pitchFamily="34" charset="-128"/>
              </a:rPr>
              <a:t>”</a:t>
            </a:r>
            <a:r>
              <a:rPr lang="en-US" altLang="en-GR" b="0">
                <a:ea typeface="ＭＳ Ｐゴシック" panose="020B0600070205080204" pitchFamily="34" charset="-128"/>
              </a:rPr>
              <a:t> TODAY?</a:t>
            </a:r>
          </a:p>
          <a:p>
            <a:pPr marL="457200" indent="-457200">
              <a:buFont typeface="Arial" panose="020B0604020202020204" pitchFamily="34" charset="0"/>
              <a:buAutoNum type="arabicPeriod" startAt="2"/>
            </a:pPr>
            <a:endParaRPr lang="en-US" altLang="en-GR" b="0">
              <a:ea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AutoNum type="arabicPeriod" startAt="2"/>
            </a:pPr>
            <a:endParaRPr lang="en-US" altLang="en-GR" b="0">
              <a:ea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AutoNum type="arabicPeriod" startAt="2"/>
            </a:pPr>
            <a:endParaRPr lang="en-US" altLang="en-GR" b="0">
              <a:ea typeface="ＭＳ Ｐゴシック" panose="020B0600070205080204" pitchFamily="34" charset="-128"/>
            </a:endParaRPr>
          </a:p>
          <a:p>
            <a:pPr marL="457200" indent="-457200"/>
            <a:endParaRPr lang="en-US" altLang="en-GR" b="0">
              <a:ea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en-US" altLang="en-GR" b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Content Placeholder 3" descr="Jordan Peterson.jpg">
            <a:extLst>
              <a:ext uri="{FF2B5EF4-FFF2-40B4-BE49-F238E27FC236}">
                <a16:creationId xmlns:a16="http://schemas.microsoft.com/office/drawing/2014/main" id="{F92878BB-756D-F20B-C5CD-560A71D1FB6D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44" r="-33844"/>
          <a:stretch>
            <a:fillRect/>
          </a:stretch>
        </p:blipFill>
        <p:spPr bwMode="auto">
          <a:xfrm>
            <a:off x="-1735138" y="2870200"/>
            <a:ext cx="5256213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Content Placeholder 3" descr="Joe Rogan.jpeg">
            <a:extLst>
              <a:ext uri="{FF2B5EF4-FFF2-40B4-BE49-F238E27FC236}">
                <a16:creationId xmlns:a16="http://schemas.microsoft.com/office/drawing/2014/main" id="{18527827-6660-5A99-CDE1-511AB2560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62" b="-19662"/>
          <a:stretch>
            <a:fillRect/>
          </a:stretch>
        </p:blipFill>
        <p:spPr bwMode="auto">
          <a:xfrm>
            <a:off x="-914400" y="-644525"/>
            <a:ext cx="5199063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Content Placeholder 3" descr="Bret_Weinstein_in_2018.png">
            <a:extLst>
              <a:ext uri="{FF2B5EF4-FFF2-40B4-BE49-F238E27FC236}">
                <a16:creationId xmlns:a16="http://schemas.microsoft.com/office/drawing/2014/main" id="{C262AE30-24C5-B551-5A8C-89923EF32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64" r="-21664"/>
          <a:stretch>
            <a:fillRect/>
          </a:stretch>
        </p:blipFill>
        <p:spPr bwMode="auto">
          <a:xfrm>
            <a:off x="1808163" y="-85725"/>
            <a:ext cx="45751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26D747D-8BDB-C0F0-6A55-4B1235A6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 dirty="0"/>
          </a:p>
        </p:txBody>
      </p:sp>
      <p:pic>
        <p:nvPicPr>
          <p:cNvPr id="53253" name="Content Placeholder 4" descr="Sam_Harris_01.jpg">
            <a:extLst>
              <a:ext uri="{FF2B5EF4-FFF2-40B4-BE49-F238E27FC236}">
                <a16:creationId xmlns:a16="http://schemas.microsoft.com/office/drawing/2014/main" id="{4958D3E2-E8FE-2717-D7A0-2F4124503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16" r="-48016"/>
          <a:stretch>
            <a:fillRect/>
          </a:stretch>
        </p:blipFill>
        <p:spPr bwMode="auto">
          <a:xfrm>
            <a:off x="649288" y="2868613"/>
            <a:ext cx="69850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Content Placeholder 9">
            <a:extLst>
              <a:ext uri="{FF2B5EF4-FFF2-40B4-BE49-F238E27FC236}">
                <a16:creationId xmlns:a16="http://schemas.microsoft.com/office/drawing/2014/main" id="{82344E69-3645-E5E5-4D65-77508D241F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2650" y="-85725"/>
            <a:ext cx="3143250" cy="4305300"/>
          </a:xfrm>
        </p:spPr>
      </p:pic>
      <p:pic>
        <p:nvPicPr>
          <p:cNvPr id="53255" name="Picture 11">
            <a:extLst>
              <a:ext uri="{FF2B5EF4-FFF2-40B4-BE49-F238E27FC236}">
                <a16:creationId xmlns:a16="http://schemas.microsoft.com/office/drawing/2014/main" id="{7AB08583-A119-3668-FABE-962DB6189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2865438"/>
            <a:ext cx="3306762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73DE3-5789-4890-FDA9-02782A9B5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-261938"/>
            <a:ext cx="7999412" cy="1371601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+mn-lt"/>
              </a:rPr>
              <a:t>Judith butler + queer theory</a:t>
            </a:r>
          </a:p>
        </p:txBody>
      </p:sp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871CA30B-EBC9-C1BD-7455-20A204307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3500"/>
            <a:ext cx="8074025" cy="5629275"/>
          </a:xfrm>
        </p:spPr>
        <p:txBody>
          <a:bodyPr/>
          <a:lstStyle/>
          <a:p>
            <a:pPr>
              <a:buFontTx/>
              <a:buChar char="-"/>
            </a:pPr>
            <a:r>
              <a:rPr lang="en-US" altLang="en-GR" sz="2400" b="0">
                <a:ea typeface="ＭＳ Ｐゴシック" panose="020B0600070205080204" pitchFamily="34" charset="-128"/>
              </a:rPr>
              <a:t>The intellectual ground for Trans Rights lay in a New Radicalism: Queer Theory.</a:t>
            </a:r>
          </a:p>
          <a:p>
            <a:pPr>
              <a:buFontTx/>
              <a:buChar char="-"/>
            </a:pPr>
            <a:r>
              <a:rPr lang="en-US" altLang="en-GR" sz="2400" b="0">
                <a:ea typeface="ＭＳ Ｐゴシック" panose="020B0600070205080204" pitchFamily="34" charset="-128"/>
              </a:rPr>
              <a:t>1980s + 90s.</a:t>
            </a:r>
          </a:p>
          <a:p>
            <a:pPr>
              <a:buFontTx/>
              <a:buChar char="-"/>
            </a:pPr>
            <a:r>
              <a:rPr lang="en-US" altLang="en-GR" sz="2400" b="0">
                <a:ea typeface="ＭＳ Ｐゴシック" panose="020B0600070205080204" pitchFamily="34" charset="-128"/>
              </a:rPr>
              <a:t>Queer Theorists like Judith Butler challenged 2</a:t>
            </a:r>
            <a:r>
              <a:rPr lang="en-US" altLang="en-GR" sz="2400" b="0" baseline="30000">
                <a:ea typeface="ＭＳ Ｐゴシック" panose="020B0600070205080204" pitchFamily="34" charset="-128"/>
              </a:rPr>
              <a:t>nd</a:t>
            </a:r>
            <a:r>
              <a:rPr lang="en-US" altLang="en-GR" sz="2400" b="0">
                <a:ea typeface="ＭＳ Ｐゴシック" panose="020B0600070205080204" pitchFamily="34" charset="-128"/>
              </a:rPr>
              <a:t> Wave Feminism.</a:t>
            </a:r>
          </a:p>
          <a:p>
            <a:pPr>
              <a:buFontTx/>
              <a:buChar char="-"/>
            </a:pPr>
            <a:r>
              <a:rPr lang="en-US" altLang="en-GR" sz="2400" b="0">
                <a:ea typeface="ＭＳ Ｐゴシック" panose="020B0600070205080204" pitchFamily="34" charset="-128"/>
              </a:rPr>
              <a:t>Rejected feminist definitions of womanhood as biological (female reproductive organs) and even as sociological (experience of male oppression).</a:t>
            </a:r>
          </a:p>
          <a:p>
            <a:r>
              <a:rPr lang="en-US" altLang="en-GR" sz="2400" b="0">
                <a:solidFill>
                  <a:srgbClr val="D1282E"/>
                </a:solidFill>
                <a:ea typeface="ＭＳ Ｐゴシック" panose="020B0600070205080204" pitchFamily="34" charset="-128"/>
              </a:rPr>
              <a:t>**Gender as Socially and Culturally Constructed. </a:t>
            </a:r>
            <a:r>
              <a:rPr lang="en-US" altLang="en-GR" sz="2400" b="0" u="sng">
                <a:solidFill>
                  <a:srgbClr val="D1282E"/>
                </a:solidFill>
                <a:ea typeface="ＭＳ Ｐゴシック" panose="020B0600070205080204" pitchFamily="34" charset="-128"/>
              </a:rPr>
              <a:t>Indeterminate, Fluid </a:t>
            </a:r>
            <a:r>
              <a:rPr lang="en-US" altLang="en-GR" sz="2400" b="0">
                <a:solidFill>
                  <a:srgbClr val="D1282E"/>
                </a:solidFill>
                <a:ea typeface="ＭＳ Ｐゴシック" panose="020B0600070205080204" pitchFamily="34" charset="-128"/>
              </a:rPr>
              <a:t>**</a:t>
            </a:r>
            <a:endParaRPr lang="en-US" altLang="en-GR" sz="2400" b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F9F1F-F369-5086-CFDB-5CEF7A350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-444500"/>
            <a:ext cx="7507287" cy="1371600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D1282E"/>
              </a:solidFill>
              <a:latin typeface="+mn-lt"/>
            </a:endParaRP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5AA31E17-2367-78FC-C3C8-907250E91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38" y="927100"/>
            <a:ext cx="8486775" cy="59309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-"/>
            </a:pPr>
            <a:endParaRPr lang="en-US" altLang="en-GR" sz="2200" b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altLang="en-GR" sz="2200" b="0">
                <a:ea typeface="ＭＳ Ｐゴシック" panose="020B0600070205080204" pitchFamily="34" charset="-128"/>
              </a:rPr>
              <a:t>Kate Millett</a:t>
            </a:r>
            <a:r>
              <a:rPr lang="en-US" altLang="en-US" sz="2200" b="0">
                <a:ea typeface="ＭＳ Ｐゴシック" panose="020B0600070205080204" pitchFamily="34" charset="-128"/>
              </a:rPr>
              <a:t>’</a:t>
            </a:r>
            <a:r>
              <a:rPr lang="en-US" altLang="en-GR" sz="2200" b="0">
                <a:ea typeface="ＭＳ Ｐゴシック" panose="020B0600070205080204" pitchFamily="34" charset="-128"/>
              </a:rPr>
              <a:t>s embargo on Art that had recently stood for freedom suggests a new emphasis on enforcing orthodoxy in American </a:t>
            </a:r>
            <a:r>
              <a:rPr lang="en-US" altLang="en-US" sz="2200" b="0">
                <a:ea typeface="ＭＳ Ｐゴシック" panose="020B0600070205080204" pitchFamily="34" charset="-128"/>
              </a:rPr>
              <a:t>“</a:t>
            </a:r>
            <a:r>
              <a:rPr lang="en-US" altLang="en-GR" sz="2200" b="0">
                <a:ea typeface="ＭＳ Ｐゴシック" panose="020B0600070205080204" pitchFamily="34" charset="-128"/>
              </a:rPr>
              <a:t>countercultural</a:t>
            </a:r>
            <a:r>
              <a:rPr lang="en-US" altLang="en-US" sz="2200" b="0">
                <a:ea typeface="ＭＳ Ｐゴシック" panose="020B0600070205080204" pitchFamily="34" charset="-128"/>
              </a:rPr>
              <a:t>”</a:t>
            </a:r>
            <a:r>
              <a:rPr lang="en-US" altLang="en-GR" sz="2200" b="0">
                <a:ea typeface="ＭＳ Ｐゴシック" panose="020B0600070205080204" pitchFamily="34" charset="-128"/>
              </a:rPr>
              <a:t> thought.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altLang="en-GR" sz="2200" b="0">
                <a:ea typeface="ＭＳ Ｐゴシック" panose="020B0600070205080204" pitchFamily="34" charset="-128"/>
              </a:rPr>
              <a:t>A move in 1969 from a spiritual-sexual revolution based on total freedom of expression, to one that </a:t>
            </a:r>
            <a:r>
              <a:rPr lang="en-US" altLang="en-GR" sz="2200" b="0">
                <a:solidFill>
                  <a:schemeClr val="tx2"/>
                </a:solidFill>
                <a:ea typeface="ＭＳ Ｐゴシック" panose="020B0600070205080204" pitchFamily="34" charset="-128"/>
              </a:rPr>
              <a:t>monitored expression for offence to the vulnerable</a:t>
            </a:r>
            <a:r>
              <a:rPr lang="en-US" altLang="en-GR" sz="2200" b="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altLang="en-GR" sz="2200" b="0">
                <a:ea typeface="ＭＳ Ｐゴシック" panose="020B0600070205080204" pitchFamily="34" charset="-128"/>
              </a:rPr>
              <a:t>That </a:t>
            </a:r>
            <a:r>
              <a:rPr lang="en-US" altLang="en-GR" sz="2200" b="0">
                <a:solidFill>
                  <a:srgbClr val="000000"/>
                </a:solidFill>
                <a:ea typeface="ＭＳ Ｐゴシック" panose="020B0600070205080204" pitchFamily="34" charset="-128"/>
              </a:rPr>
              <a:t>compassionate mission </a:t>
            </a:r>
            <a:r>
              <a:rPr lang="en-US" altLang="en-GR" sz="2200" b="0">
                <a:ea typeface="ＭＳ Ｐゴシック" panose="020B0600070205080204" pitchFamily="34" charset="-128"/>
              </a:rPr>
              <a:t>has been expanding ever since.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altLang="en-GR" sz="2200" b="0">
                <a:ea typeface="ＭＳ Ｐゴシック" panose="020B0600070205080204" pitchFamily="34" charset="-128"/>
              </a:rPr>
              <a:t>But so too has the friction it created between a 60s permission to </a:t>
            </a:r>
            <a:r>
              <a:rPr lang="en-US" altLang="en-US" sz="2200" b="0">
                <a:ea typeface="ＭＳ Ｐゴシック" panose="020B0600070205080204" pitchFamily="34" charset="-128"/>
              </a:rPr>
              <a:t>“</a:t>
            </a:r>
            <a:r>
              <a:rPr lang="en-US" altLang="en-GR" sz="2200" b="0">
                <a:ea typeface="ＭＳ Ｐゴシック" panose="020B0600070205080204" pitchFamily="34" charset="-128"/>
              </a:rPr>
              <a:t>speak your truth</a:t>
            </a:r>
            <a:r>
              <a:rPr lang="en-US" altLang="en-US" sz="2200" b="0">
                <a:ea typeface="ＭＳ Ｐゴシック" panose="020B0600070205080204" pitchFamily="34" charset="-128"/>
              </a:rPr>
              <a:t>”</a:t>
            </a:r>
            <a:r>
              <a:rPr lang="en-US" altLang="en-GR" sz="2200" b="0">
                <a:ea typeface="ＭＳ Ｐゴシック" panose="020B0600070205080204" pitchFamily="34" charset="-128"/>
              </a:rPr>
              <a:t>, and </a:t>
            </a:r>
            <a:r>
              <a:rPr lang="en-US" altLang="en-GR" sz="2200" b="0" u="sng">
                <a:ea typeface="ＭＳ Ｐゴシック" panose="020B0600070205080204" pitchFamily="34" charset="-128"/>
              </a:rPr>
              <a:t>new rules </a:t>
            </a:r>
            <a:r>
              <a:rPr lang="en-US" altLang="en-GR" sz="2200" b="0">
                <a:ea typeface="ＭＳ Ｐゴシック" panose="020B0600070205080204" pitchFamily="34" charset="-128"/>
              </a:rPr>
              <a:t>about which truths were say-able.</a:t>
            </a:r>
            <a:endParaRPr lang="en-US" altLang="en-GR" sz="2200" b="0">
              <a:solidFill>
                <a:srgbClr val="D1282E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GR" sz="2200" b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GR" sz="2200" b="0">
                <a:solidFill>
                  <a:schemeClr val="tx2"/>
                </a:solidFill>
                <a:ea typeface="ＭＳ Ｐゴシック" panose="020B0600070205080204" pitchFamily="34" charset="-128"/>
              </a:rPr>
              <a:t>LITERATURE: REJECTION OF MESS IN FAVOUR OF MESSAGE (Joseph Conrad, Henry Miller, Flannery O</a:t>
            </a:r>
            <a:r>
              <a:rPr lang="en-US" altLang="en-US" sz="2200" b="0">
                <a:solidFill>
                  <a:schemeClr val="tx2"/>
                </a:solidFill>
                <a:ea typeface="ＭＳ Ｐゴシック" panose="020B0600070205080204" pitchFamily="34" charset="-128"/>
              </a:rPr>
              <a:t>’</a:t>
            </a:r>
            <a:r>
              <a:rPr lang="en-US" altLang="en-GR" sz="2200" b="0">
                <a:solidFill>
                  <a:schemeClr val="tx2"/>
                </a:solidFill>
                <a:ea typeface="ＭＳ Ｐゴシック" panose="020B0600070205080204" pitchFamily="34" charset="-128"/>
              </a:rPr>
              <a:t>Connor)</a:t>
            </a:r>
          </a:p>
          <a:p>
            <a:pPr>
              <a:lnSpc>
                <a:spcPct val="90000"/>
              </a:lnSpc>
            </a:pPr>
            <a:r>
              <a:rPr lang="en-US" altLang="en-GR" sz="2200" b="0">
                <a:solidFill>
                  <a:schemeClr val="tx2"/>
                </a:solidFill>
                <a:ea typeface="ＭＳ Ｐゴシック" panose="020B0600070205080204" pitchFamily="34" charset="-128"/>
              </a:rPr>
              <a:t>IN SOCIAL DISCOURSE: MORE POWER TO RACIST WORDS? </a:t>
            </a:r>
            <a:endParaRPr lang="en-US" altLang="en-GR" sz="1900" b="0">
              <a:solidFill>
                <a:srgbClr val="D1282E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Char char="-"/>
            </a:pPr>
            <a:endParaRPr lang="en-US" altLang="en-GR" sz="1900" b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2C69A-E409-047A-73DF-E94D218C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7312025" cy="13716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3. A double standard (Genet vs. miller)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BF2645F6-5D50-EE1C-98CA-B59AF86E9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en-GR" altLang="en-GR" b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577A7-4DC0-31BB-6357-7BF826F7F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FCCEBE8E-58B0-B0C3-19C4-D9B08ACB1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4163"/>
            <a:ext cx="7620000" cy="5842000"/>
          </a:xfrm>
        </p:spPr>
        <p:txBody>
          <a:bodyPr/>
          <a:lstStyle/>
          <a:p>
            <a:endParaRPr lang="en-US" altLang="en-GR" b="0">
              <a:ea typeface="ＭＳ Ｐゴシック" panose="020B0600070205080204" pitchFamily="34" charset="-128"/>
            </a:endParaRPr>
          </a:p>
          <a:p>
            <a:pPr>
              <a:buFontTx/>
              <a:buChar char="-"/>
            </a:pPr>
            <a:endParaRPr lang="en-US" altLang="en-GR" b="0">
              <a:ea typeface="ＭＳ Ｐゴシック" panose="020B0600070205080204" pitchFamily="34" charset="-128"/>
            </a:endParaRPr>
          </a:p>
          <a:p>
            <a:pPr>
              <a:buFontTx/>
              <a:buChar char="-"/>
            </a:pPr>
            <a:endParaRPr lang="en-US" altLang="en-GR" b="0">
              <a:ea typeface="ＭＳ Ｐゴシック" panose="020B0600070205080204" pitchFamily="34" charset="-128"/>
            </a:endParaRPr>
          </a:p>
          <a:p>
            <a:r>
              <a:rPr lang="en-US" altLang="en-GR" b="0">
                <a:solidFill>
                  <a:schemeClr val="tx2"/>
                </a:solidFill>
                <a:ea typeface="ＭＳ Ｐゴシック" panose="020B0600070205080204" pitchFamily="34" charset="-128"/>
              </a:rPr>
              <a:t>MILLET	T ON HENRY (STRAIGHT) MILLER</a:t>
            </a:r>
            <a:r>
              <a:rPr lang="en-US" altLang="en-GR" b="0">
                <a:ea typeface="ＭＳ Ｐゴシック" panose="020B0600070205080204" pitchFamily="34" charset="-128"/>
              </a:rPr>
              <a:t>: </a:t>
            </a:r>
            <a:r>
              <a:rPr lang="en-US" altLang="en-US" b="0">
                <a:ea typeface="ＭＳ Ｐゴシック" panose="020B0600070205080204" pitchFamily="34" charset="-128"/>
              </a:rPr>
              <a:t>‘</a:t>
            </a:r>
            <a:r>
              <a:rPr lang="en-US" altLang="en-GR" b="0">
                <a:ea typeface="ＭＳ Ｐゴシック" panose="020B0600070205080204" pitchFamily="34" charset="-128"/>
              </a:rPr>
              <a:t>A compendium of American sexual neuroses [whose] value lies not in freeing us from such afflictions, but in having had the honesty to express and dramatize them</a:t>
            </a:r>
            <a:r>
              <a:rPr lang="en-US" altLang="en-US" b="0">
                <a:ea typeface="ＭＳ Ｐゴシック" panose="020B0600070205080204" pitchFamily="34" charset="-128"/>
              </a:rPr>
              <a:t>’</a:t>
            </a:r>
            <a:r>
              <a:rPr lang="en-US" altLang="en-GR" b="0">
                <a:ea typeface="ＭＳ Ｐゴシック" panose="020B0600070205080204" pitchFamily="34" charset="-128"/>
              </a:rPr>
              <a:t> </a:t>
            </a:r>
          </a:p>
          <a:p>
            <a:endParaRPr lang="en-US" altLang="en-GR" b="0">
              <a:ea typeface="ＭＳ Ｐゴシック" panose="020B0600070205080204" pitchFamily="34" charset="-128"/>
            </a:endParaRPr>
          </a:p>
          <a:p>
            <a:r>
              <a:rPr lang="en-US" altLang="en-GR" b="0">
                <a:solidFill>
                  <a:srgbClr val="D1282E"/>
                </a:solidFill>
                <a:ea typeface="ＭＳ Ｐゴシック" panose="020B0600070205080204" pitchFamily="34" charset="-128"/>
              </a:rPr>
              <a:t>MILLET ON (GAY) JEAN GENET</a:t>
            </a:r>
            <a:r>
              <a:rPr lang="en-US" altLang="en-GR" b="0">
                <a:ea typeface="ＭＳ Ｐゴシック" panose="020B0600070205080204" pitchFamily="34" charset="-128"/>
              </a:rPr>
              <a:t>: </a:t>
            </a:r>
            <a:r>
              <a:rPr lang="en-US" altLang="en-US" b="0">
                <a:ea typeface="ＭＳ Ｐゴシック" panose="020B0600070205080204" pitchFamily="34" charset="-128"/>
              </a:rPr>
              <a:t>‘</a:t>
            </a:r>
            <a:r>
              <a:rPr lang="en-US" altLang="en-GR" b="0">
                <a:ea typeface="ＭＳ Ｐゴシック" panose="020B0600070205080204" pitchFamily="34" charset="-128"/>
              </a:rPr>
              <a:t>Granted that their caricature is grotesque, and Genet himself is fully aware of the morbidity of of his pastiche, his homosexuals … have … penetrated to the essence of what heterosexual society imagines to be the character of </a:t>
            </a:r>
            <a:r>
              <a:rPr lang="en-US" altLang="en-US" b="0">
                <a:ea typeface="ＭＳ Ｐゴシック" panose="020B0600070205080204" pitchFamily="34" charset="-128"/>
              </a:rPr>
              <a:t>“</a:t>
            </a:r>
            <a:r>
              <a:rPr lang="en-US" altLang="en-GR" b="0">
                <a:ea typeface="ＭＳ Ｐゴシック" panose="020B0600070205080204" pitchFamily="34" charset="-128"/>
              </a:rPr>
              <a:t>masculine</a:t>
            </a:r>
            <a:r>
              <a:rPr lang="en-US" altLang="en-US" b="0">
                <a:ea typeface="ＭＳ Ｐゴシック" panose="020B0600070205080204" pitchFamily="34" charset="-128"/>
              </a:rPr>
              <a:t>”</a:t>
            </a:r>
            <a:r>
              <a:rPr lang="en-US" altLang="en-GR" b="0">
                <a:ea typeface="ＭＳ Ｐゴシック" panose="020B0600070205080204" pitchFamily="34" charset="-128"/>
              </a:rPr>
              <a:t> and </a:t>
            </a:r>
            <a:r>
              <a:rPr lang="en-US" altLang="en-US" b="0">
                <a:ea typeface="ＭＳ Ｐゴシック" panose="020B0600070205080204" pitchFamily="34" charset="-128"/>
              </a:rPr>
              <a:t>“</a:t>
            </a:r>
            <a:r>
              <a:rPr lang="en-US" altLang="en-GR" b="0">
                <a:ea typeface="ＭＳ Ｐゴシック" panose="020B0600070205080204" pitchFamily="34" charset="-128"/>
              </a:rPr>
              <a:t>feminine</a:t>
            </a:r>
            <a:r>
              <a:rPr lang="en-US" altLang="en-US" b="0">
                <a:ea typeface="ＭＳ Ｐゴシック" panose="020B0600070205080204" pitchFamily="34" charset="-128"/>
              </a:rPr>
              <a:t>”’</a:t>
            </a:r>
            <a:endParaRPr lang="en-US" altLang="en-GR" b="0">
              <a:ea typeface="ＭＳ Ｐゴシック" panose="020B0600070205080204" pitchFamily="34" charset="-128"/>
            </a:endParaRPr>
          </a:p>
          <a:p>
            <a:endParaRPr lang="en-US" altLang="en-G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A765-12E6-92FE-2085-80F543BB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6213"/>
            <a:ext cx="8164513" cy="1371601"/>
          </a:xfrm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1CFA18EE-318E-3FDA-6822-EC4CEB8E7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0" y="1195388"/>
            <a:ext cx="4886325" cy="5724525"/>
          </a:xfrm>
        </p:spPr>
        <p:txBody>
          <a:bodyPr/>
          <a:lstStyle/>
          <a:p>
            <a:pPr>
              <a:buFontTx/>
              <a:buChar char="-"/>
            </a:pPr>
            <a:r>
              <a:rPr lang="en-US" altLang="en-GR" b="0">
                <a:ea typeface="ＭＳ Ｐゴシック" panose="020B0600070205080204" pitchFamily="34" charset="-128"/>
              </a:rPr>
              <a:t>Genet was a similar writer to Henry Miller.</a:t>
            </a:r>
          </a:p>
          <a:p>
            <a:pPr>
              <a:buFontTx/>
              <a:buChar char="-"/>
            </a:pPr>
            <a:r>
              <a:rPr lang="en-US" altLang="en-GR" b="0">
                <a:ea typeface="ＭＳ Ｐゴシック" panose="020B0600070205080204" pitchFamily="34" charset="-128"/>
              </a:rPr>
              <a:t>Literature about living hand to mouth on the streets; about graphic sexual encounters, about </a:t>
            </a:r>
            <a:r>
              <a:rPr lang="en-US" altLang="en-GR" b="0">
                <a:solidFill>
                  <a:srgbClr val="D1282E"/>
                </a:solidFill>
                <a:ea typeface="ＭＳ Ｐゴシック" panose="020B0600070205080204" pitchFamily="34" charset="-128"/>
              </a:rPr>
              <a:t>lust, violence, + bodily fluids.</a:t>
            </a:r>
          </a:p>
          <a:p>
            <a:pPr>
              <a:buFontTx/>
              <a:buChar char="-"/>
            </a:pPr>
            <a:r>
              <a:rPr lang="en-US" altLang="en-GR" b="0">
                <a:solidFill>
                  <a:srgbClr val="D1282E"/>
                </a:solidFill>
                <a:ea typeface="ＭＳ Ｐゴシック" panose="020B0600070205080204" pitchFamily="34" charset="-128"/>
              </a:rPr>
              <a:t>SAME AIM OF SAYING THE UNSAYABLE ABOUT THE BRUTALITY IN SEX</a:t>
            </a:r>
          </a:p>
          <a:p>
            <a:pPr>
              <a:buFontTx/>
              <a:buChar char="-"/>
            </a:pPr>
            <a:r>
              <a:rPr lang="en-US" altLang="en-GR" b="0">
                <a:ea typeface="ＭＳ Ｐゴシック" panose="020B0600070205080204" pitchFamily="34" charset="-128"/>
              </a:rPr>
              <a:t>But Genet survived the cull by 2</a:t>
            </a:r>
            <a:r>
              <a:rPr lang="en-US" altLang="en-GR" b="0" baseline="30000">
                <a:ea typeface="ＭＳ Ｐゴシック" panose="020B0600070205080204" pitchFamily="34" charset="-128"/>
              </a:rPr>
              <a:t>nd</a:t>
            </a:r>
            <a:r>
              <a:rPr lang="en-US" altLang="en-GR" b="0">
                <a:ea typeface="ＭＳ Ｐゴシック" panose="020B0600070205080204" pitchFamily="34" charset="-128"/>
              </a:rPr>
              <a:t> Wave Feminists, whereas Miller did not.</a:t>
            </a:r>
          </a:p>
          <a:p>
            <a:pPr>
              <a:buFontTx/>
              <a:buChar char="-"/>
            </a:pPr>
            <a:r>
              <a:rPr lang="en-US" altLang="en-GR" b="0">
                <a:ea typeface="ＭＳ Ｐゴシック" panose="020B0600070205080204" pitchFamily="34" charset="-128"/>
              </a:rPr>
              <a:t>HE WAS ALLOWED TO EXPRESS MISOGYNY BECAUSE WRITING FROM A POSITION OF OPPRESSION</a:t>
            </a:r>
          </a:p>
          <a:p>
            <a:endParaRPr lang="en-US" altLang="en-GR" b="0">
              <a:solidFill>
                <a:srgbClr val="D1282E"/>
              </a:solidFill>
              <a:ea typeface="ＭＳ Ｐゴシック" panose="020B0600070205080204" pitchFamily="34" charset="-128"/>
            </a:endParaRPr>
          </a:p>
          <a:p>
            <a:endParaRPr lang="en-US" altLang="en-GR" b="0">
              <a:solidFill>
                <a:srgbClr val="D1282E"/>
              </a:solidFill>
              <a:ea typeface="ＭＳ Ｐゴシック" panose="020B0600070205080204" pitchFamily="34" charset="-128"/>
            </a:endParaRPr>
          </a:p>
          <a:p>
            <a:endParaRPr lang="en-US" altLang="en-GR" b="0">
              <a:solidFill>
                <a:srgbClr val="D1282E"/>
              </a:solidFill>
              <a:ea typeface="ＭＳ Ｐゴシック" panose="020B0600070205080204" pitchFamily="34" charset="-128"/>
            </a:endParaRPr>
          </a:p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pic>
        <p:nvPicPr>
          <p:cNvPr id="46083" name="Picture 4" descr="Screen Shot 2021-06-07 at 3.45.28 PM.png">
            <a:extLst>
              <a:ext uri="{FF2B5EF4-FFF2-40B4-BE49-F238E27FC236}">
                <a16:creationId xmlns:a16="http://schemas.microsoft.com/office/drawing/2014/main" id="{ABB4D5B5-6838-77B1-10E7-BAEBF42DC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404938"/>
            <a:ext cx="38004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640CF-FFEE-DBE0-4411-E98D7BA41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br>
              <a:rPr lang="en-US" altLang="en-GR" cap="none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n-US" altLang="en-GR" cap="non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7D457645-1207-D160-9D14-26ECEC672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38" y="836613"/>
            <a:ext cx="8591550" cy="5678487"/>
          </a:xfrm>
        </p:spPr>
        <p:txBody>
          <a:bodyPr/>
          <a:lstStyle/>
          <a:p>
            <a:pPr>
              <a:buFontTx/>
              <a:buChar char="-"/>
            </a:pPr>
            <a:r>
              <a:rPr lang="en-US" altLang="en-GR" b="0">
                <a:ea typeface="ＭＳ Ｐゴシック" panose="020B0600070205080204" pitchFamily="34" charset="-128"/>
              </a:rPr>
              <a:t>WITH 2</a:t>
            </a:r>
            <a:r>
              <a:rPr lang="en-US" altLang="en-GR" b="0" baseline="30000">
                <a:ea typeface="ＭＳ Ｐゴシック" panose="020B0600070205080204" pitchFamily="34" charset="-128"/>
              </a:rPr>
              <a:t>ND</a:t>
            </a:r>
            <a:r>
              <a:rPr lang="en-US" altLang="en-GR" b="0">
                <a:ea typeface="ＭＳ Ｐゴシック" panose="020B0600070205080204" pitchFamily="34" charset="-128"/>
              </a:rPr>
              <a:t> WAVE FEMINISM A WELL INTENTIONED, AND WELL REASONED </a:t>
            </a:r>
            <a:r>
              <a:rPr lang="en-US" altLang="en-GR" b="0" u="sng">
                <a:solidFill>
                  <a:srgbClr val="D1282E"/>
                </a:solidFill>
                <a:ea typeface="ＭＳ Ｐゴシック" panose="020B0600070205080204" pitchFamily="34" charset="-128"/>
              </a:rPr>
              <a:t>DOUBLE STANDARD </a:t>
            </a:r>
            <a:r>
              <a:rPr lang="en-US" altLang="en-GR" b="0">
                <a:ea typeface="ＭＳ Ｐゴシック" panose="020B0600070205080204" pitchFamily="34" charset="-128"/>
              </a:rPr>
              <a:t>ENTERED WESTERN THINKING ON IDENTITY.</a:t>
            </a:r>
          </a:p>
          <a:p>
            <a:pPr>
              <a:buFontTx/>
              <a:buChar char="-"/>
            </a:pPr>
            <a:r>
              <a:rPr lang="en-US" altLang="en-GR" b="0">
                <a:ea typeface="ＭＳ Ｐゴシック" panose="020B0600070205080204" pitchFamily="34" charset="-128"/>
              </a:rPr>
              <a:t>OPPRESSED MINORITIES WERE PERMITTED THE MESS FORBIDDEN TO THE MAJORITY.</a:t>
            </a:r>
          </a:p>
          <a:p>
            <a:pPr>
              <a:buFontTx/>
              <a:buChar char="-"/>
            </a:pPr>
            <a:r>
              <a:rPr lang="en-US" altLang="en-GR" b="0">
                <a:ea typeface="ＭＳ Ｐゴシック" panose="020B0600070205080204" pitchFamily="34" charset="-128"/>
              </a:rPr>
              <a:t>THIS IS </a:t>
            </a:r>
            <a:r>
              <a:rPr lang="en-US" altLang="en-GR" b="0" u="sng">
                <a:ea typeface="ＭＳ Ｐゴシック" panose="020B0600070205080204" pitchFamily="34" charset="-128"/>
              </a:rPr>
              <a:t>AT THE HEART OF ANTI-</a:t>
            </a:r>
            <a:r>
              <a:rPr lang="en-US" altLang="en-US" b="0" u="sng">
                <a:ea typeface="ＭＳ Ｐゴシック" panose="020B0600070205080204" pitchFamily="34" charset="-128"/>
              </a:rPr>
              <a:t>‘</a:t>
            </a:r>
            <a:r>
              <a:rPr lang="en-US" altLang="en-GR" b="0" u="sng">
                <a:ea typeface="ＭＳ Ｐゴシック" panose="020B0600070205080204" pitchFamily="34" charset="-128"/>
              </a:rPr>
              <a:t>WOKE</a:t>
            </a:r>
            <a:r>
              <a:rPr lang="en-US" altLang="en-US" b="0" u="sng">
                <a:ea typeface="ＭＳ Ｐゴシック" panose="020B0600070205080204" pitchFamily="34" charset="-128"/>
              </a:rPr>
              <a:t>’</a:t>
            </a:r>
            <a:r>
              <a:rPr lang="en-US" altLang="en-GR" b="0" u="sng">
                <a:ea typeface="ＭＳ Ｐゴシック" panose="020B0600070205080204" pitchFamily="34" charset="-128"/>
              </a:rPr>
              <a:t> THINKING </a:t>
            </a:r>
            <a:r>
              <a:rPr lang="en-US" altLang="en-GR" b="0">
                <a:ea typeface="ＭＳ Ｐゴシック" panose="020B0600070205080204" pitchFamily="34" charset="-128"/>
              </a:rPr>
              <a:t>TODAY:</a:t>
            </a:r>
          </a:p>
          <a:p>
            <a:endParaRPr lang="en-US" altLang="en-GR" b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GR" b="0">
                <a:solidFill>
                  <a:srgbClr val="D1282E"/>
                </a:solidFill>
                <a:ea typeface="ＭＳ Ｐゴシック" panose="020B0600070205080204" pitchFamily="34" charset="-128"/>
              </a:rPr>
              <a:t>Black hip-hop </a:t>
            </a:r>
            <a:r>
              <a:rPr lang="en-US" altLang="en-GR" b="0">
                <a:ea typeface="ＭＳ Ｐゴシック" panose="020B0600070205080204" pitchFamily="34" charset="-128"/>
              </a:rPr>
              <a:t>is celebrated for its raw artistic honesty even if it breaks moral codes that would lead white artists to be cancelled.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GR" b="0">
                <a:solidFill>
                  <a:srgbClr val="D1282E"/>
                </a:solidFill>
                <a:ea typeface="ＭＳ Ｐゴシック" panose="020B0600070205080204" pitchFamily="34" charset="-128"/>
              </a:rPr>
              <a:t>Women</a:t>
            </a:r>
            <a:r>
              <a:rPr lang="en-US" altLang="en-GR" b="0">
                <a:ea typeface="ＭＳ Ｐゴシック" panose="020B0600070205080204" pitchFamily="34" charset="-128"/>
              </a:rPr>
              <a:t> are allowed to tell jokes against men that would get men into serous trouble if the roles were reversed.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GR" b="0">
                <a:solidFill>
                  <a:srgbClr val="D1282E"/>
                </a:solidFill>
                <a:ea typeface="ＭＳ Ｐゴシック" panose="020B0600070205080204" pitchFamily="34" charset="-128"/>
              </a:rPr>
              <a:t>Trans performers</a:t>
            </a:r>
            <a:r>
              <a:rPr lang="en-US" altLang="en-GR" b="0">
                <a:ea typeface="ＭＳ Ｐゴシック" panose="020B0600070205080204" pitchFamily="34" charset="-128"/>
              </a:rPr>
              <a:t> – who exaggerate some of the most toxic stereotypes about women for entertainment – are given a free pass on the basis of their marginality. </a:t>
            </a:r>
          </a:p>
          <a:p>
            <a:pPr>
              <a:buFontTx/>
              <a:buChar char="-"/>
            </a:pPr>
            <a:endParaRPr lang="en-US" altLang="en-GR" b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0754B-2B08-DB23-86B5-B17B3B8C6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 dirty="0"/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BD4CF2C2-5A3A-3C53-1E1C-F0B668BC3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GR" b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OPEN LETTER TO HARPERS</a:t>
            </a:r>
            <a:r>
              <a:rPr lang="en-US" altLang="en-US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BAZAAR JULY 7 2020</a:t>
            </a:r>
          </a:p>
          <a:p>
            <a:endParaRPr lang="en-US" altLang="en-GR" b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‘</a:t>
            </a:r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resistance must not be allowed to harden into its own brand of dogma or coercion</a:t>
            </a:r>
            <a:r>
              <a:rPr lang="en-US" altLang="en-US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GR" b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(signed by Noam Chomsky, J.K. Rowling, Cornel West, Margaret Atwood) </a:t>
            </a:r>
          </a:p>
          <a:p>
            <a:endParaRPr lang="en-GR" altLang="en-GR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51CAD-AC50-405E-D413-7F6EE711F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25" y="-268288"/>
            <a:ext cx="9324975" cy="1371601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latin typeface="Palatino Linotype" panose="02040502050505030304" pitchFamily="18" charset="0"/>
              </a:rPr>
              <a:t>trans activists vs. "</a:t>
            </a:r>
            <a:r>
              <a:rPr lang="en-US" sz="2000" dirty="0" err="1">
                <a:latin typeface="Palatino Linotype" panose="02040502050505030304" pitchFamily="18" charset="0"/>
              </a:rPr>
              <a:t>t</a:t>
            </a:r>
            <a:r>
              <a:rPr lang="en-US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RANS</a:t>
            </a:r>
            <a:r>
              <a:rPr lang="en-US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>
                <a:solidFill>
                  <a:srgbClr val="D1282E"/>
                </a:solidFill>
                <a:latin typeface="Palatino Linotype" panose="02040502050505030304" pitchFamily="18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XCLUSIONARY </a:t>
            </a:r>
            <a:r>
              <a:rPr lang="en-US" sz="2000" dirty="0">
                <a:solidFill>
                  <a:srgbClr val="D1282E"/>
                </a:solidFill>
                <a:latin typeface="Palatino Linotype" panose="02040502050505030304" pitchFamily="18" charset="0"/>
              </a:rPr>
              <a:t>r </a:t>
            </a:r>
            <a:r>
              <a:rPr lang="en-US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ADICAL </a:t>
            </a:r>
            <a:r>
              <a:rPr lang="en-US" sz="2000" dirty="0" err="1">
                <a:solidFill>
                  <a:srgbClr val="D1282E"/>
                </a:solidFill>
                <a:latin typeface="Palatino Linotype" panose="02040502050505030304" pitchFamily="18" charset="0"/>
              </a:rPr>
              <a:t>f</a:t>
            </a:r>
            <a:r>
              <a:rPr lang="en-US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EMINIST</a:t>
            </a:r>
            <a:r>
              <a:rPr lang="en-US" sz="2000" dirty="0" err="1">
                <a:solidFill>
                  <a:srgbClr val="D1282E"/>
                </a:solidFill>
                <a:latin typeface="Palatino Linotype" panose="02040502050505030304" pitchFamily="18" charset="0"/>
              </a:rPr>
              <a:t>s</a:t>
            </a:r>
            <a:r>
              <a:rPr lang="en-US" sz="2000" dirty="0">
                <a:solidFill>
                  <a:srgbClr val="D1282E"/>
                </a:solidFill>
                <a:latin typeface="Palatino Linotype" panose="02040502050505030304" pitchFamily="18" charset="0"/>
              </a:rPr>
              <a:t>”</a:t>
            </a:r>
            <a:endParaRPr lang="en-US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7410" name="Content Placeholder 5" descr="Screen Shot 2021-12-06 at 1.14.50 PM.png">
            <a:extLst>
              <a:ext uri="{FF2B5EF4-FFF2-40B4-BE49-F238E27FC236}">
                <a16:creationId xmlns:a16="http://schemas.microsoft.com/office/drawing/2014/main" id="{2033AB2A-29BC-9709-D6F6-DA4B51865A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" b="1366"/>
          <a:stretch>
            <a:fillRect/>
          </a:stretch>
        </p:blipFill>
        <p:spPr>
          <a:xfrm>
            <a:off x="457200" y="1528763"/>
            <a:ext cx="3771900" cy="4373562"/>
          </a:xfrm>
        </p:spPr>
      </p:pic>
      <p:pic>
        <p:nvPicPr>
          <p:cNvPr id="17411" name="Picture 6" descr="Screen Shot 2021-12-06 at 1.20.21 PM.png">
            <a:extLst>
              <a:ext uri="{FF2B5EF4-FFF2-40B4-BE49-F238E27FC236}">
                <a16:creationId xmlns:a16="http://schemas.microsoft.com/office/drawing/2014/main" id="{42ADCBB9-07CD-BC1B-2113-1F570313A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528763"/>
            <a:ext cx="4318000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CEA59-44FB-7240-E94D-B71CE86DB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R"/>
          </a:p>
        </p:txBody>
      </p:sp>
      <p:pic>
        <p:nvPicPr>
          <p:cNvPr id="55298" name="Content Placeholder 4">
            <a:extLst>
              <a:ext uri="{FF2B5EF4-FFF2-40B4-BE49-F238E27FC236}">
                <a16:creationId xmlns:a16="http://schemas.microsoft.com/office/drawing/2014/main" id="{2F7774F2-B99D-CC29-EB8C-40AD809B3C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7350" y="0"/>
            <a:ext cx="5510213" cy="4402138"/>
          </a:xfrm>
        </p:spPr>
      </p:pic>
      <p:pic>
        <p:nvPicPr>
          <p:cNvPr id="55299" name="Picture 6">
            <a:extLst>
              <a:ext uri="{FF2B5EF4-FFF2-40B4-BE49-F238E27FC236}">
                <a16:creationId xmlns:a16="http://schemas.microsoft.com/office/drawing/2014/main" id="{D5AB1DCC-B0E8-A485-C600-AA7CEE162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350" y="3429000"/>
            <a:ext cx="9872663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8">
            <a:extLst>
              <a:ext uri="{FF2B5EF4-FFF2-40B4-BE49-F238E27FC236}">
                <a16:creationId xmlns:a16="http://schemas.microsoft.com/office/drawing/2014/main" id="{C919639A-B5F2-A38F-D9D9-9E488B078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0"/>
            <a:ext cx="60801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65091</TotalTime>
  <Words>2501</Words>
  <Application>Microsoft Macintosh PowerPoint</Application>
  <PresentationFormat>On-screen Show (4:3)</PresentationFormat>
  <Paragraphs>250</Paragraphs>
  <Slides>65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0" baseType="lpstr">
      <vt:lpstr>Arial</vt:lpstr>
      <vt:lpstr>ＭＳ Ｐゴシック</vt:lpstr>
      <vt:lpstr>Arial Black</vt:lpstr>
      <vt:lpstr>Calibri</vt:lpstr>
      <vt:lpstr>Century</vt:lpstr>
      <vt:lpstr>Osaka</vt:lpstr>
      <vt:lpstr>Palatino Linotype</vt:lpstr>
      <vt:lpstr>MS Mincho</vt:lpstr>
      <vt:lpstr>Segoe UI</vt:lpstr>
      <vt:lpstr>Times New Roman</vt:lpstr>
      <vt:lpstr>Palatino</vt:lpstr>
      <vt:lpstr>Wingdings</vt:lpstr>
      <vt:lpstr>Times</vt:lpstr>
      <vt:lpstr>UICTFontTextStyleBody</vt:lpstr>
      <vt:lpstr>Essential</vt:lpstr>
      <vt:lpstr>‘Counterculture 2.0: Grotesques of Transgression after Trump'</vt:lpstr>
      <vt:lpstr>PowerPoint Presentation</vt:lpstr>
      <vt:lpstr>My AIMS</vt:lpstr>
      <vt:lpstr>PowerPoint Presentation</vt:lpstr>
      <vt:lpstr>PowerPoint Presentation</vt:lpstr>
      <vt:lpstr>PowerPoint Presentation</vt:lpstr>
      <vt:lpstr>PowerPoint Presentation</vt:lpstr>
      <vt:lpstr>trans activists vs. "tRANS EXCLUSIONARY r ADICAL fEMINISTs”</vt:lpstr>
      <vt:lpstr>PowerPoint Presentation</vt:lpstr>
      <vt:lpstr>My questions</vt:lpstr>
      <vt:lpstr>Civil rights  black power   black lives matter</vt:lpstr>
      <vt:lpstr>PowerPoint Presentation</vt:lpstr>
      <vt:lpstr>3 STAGES OF REVOLUTION</vt:lpstr>
      <vt:lpstr>structure</vt:lpstr>
      <vt:lpstr>PowerPoint Presentation</vt:lpstr>
      <vt:lpstr>PowerPoint Presentation</vt:lpstr>
      <vt:lpstr>GENDER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CONSCIOUSNESS RAISING</vt:lpstr>
      <vt:lpstr>PowerPoint Presentation</vt:lpstr>
      <vt:lpstr>CONSCIOUSNESS RAISING</vt:lpstr>
      <vt:lpstr>COUNTERCULTURAL SHIFT </vt:lpstr>
      <vt:lpstr>PowerPoint Presentation</vt:lpstr>
      <vt:lpstr>PowerPoint Presentation</vt:lpstr>
      <vt:lpstr>PowerPoint Presentation</vt:lpstr>
      <vt:lpstr>PowerPoint Presentation</vt:lpstr>
      <vt:lpstr>Civil rights           black power</vt:lpstr>
      <vt:lpstr>Black power  #blm</vt:lpstr>
      <vt:lpstr>PowerPoint Presentation</vt:lpstr>
      <vt:lpstr>RACISM REDEFINED</vt:lpstr>
      <vt:lpstr>PowerPoint Presentation</vt:lpstr>
      <vt:lpstr>PowerPoint Presentation</vt:lpstr>
      <vt:lpstr>NEW RULES</vt:lpstr>
      <vt:lpstr>Frantz fanon</vt:lpstr>
      <vt:lpstr>TRANS VS. FEMINISTS</vt:lpstr>
      <vt:lpstr>To recap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TO MAKE OF THIS?</vt:lpstr>
      <vt:lpstr>Judith butler + queer theory</vt:lpstr>
      <vt:lpstr>PowerPoint Presentation</vt:lpstr>
      <vt:lpstr>3. A double standard (Genet vs. miller)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The Tyranny of Cool: Orthodoxy, Heresy &amp; the 1960s Counterculture Dr Guy Stevenson  Institute for Advanced Studies in the Humanities, University of Edinburgh  g.stevenson@ed.ac.uk</dc:title>
  <dc:creator>Guy Stevenson</dc:creator>
  <cp:lastModifiedBy>Guy Stevenson</cp:lastModifiedBy>
  <cp:revision>371</cp:revision>
  <dcterms:created xsi:type="dcterms:W3CDTF">2019-04-03T13:42:40Z</dcterms:created>
  <dcterms:modified xsi:type="dcterms:W3CDTF">2024-06-13T19:24:03Z</dcterms:modified>
</cp:coreProperties>
</file>