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8" r:id="rId4"/>
    <p:sldId id="258" r:id="rId5"/>
    <p:sldId id="259" r:id="rId6"/>
    <p:sldId id="260" r:id="rId7"/>
    <p:sldId id="263" r:id="rId8"/>
    <p:sldId id="262" r:id="rId9"/>
    <p:sldId id="264" r:id="rId10"/>
    <p:sldId id="265" r:id="rId11"/>
    <p:sldId id="266" r:id="rId12"/>
    <p:sldId id="267" r:id="rId13"/>
    <p:sldId id="269" r:id="rId14"/>
    <p:sldId id="270" r:id="rId15"/>
    <p:sldId id="271" r:id="rId16"/>
    <p:sldId id="272" r:id="rId17"/>
    <p:sldId id="273" r:id="rId18"/>
    <p:sldId id="274" r:id="rId19"/>
    <p:sldId id="276" r:id="rId20"/>
    <p:sldId id="275"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6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B38E9A3-0B71-C540-8A8A-BE822781B8B3}" type="datetimeFigureOut">
              <a:rPr lang="en-US" smtClean="0"/>
              <a:t>03/04/19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38E9A3-0B71-C540-8A8A-BE822781B8B3}" type="datetimeFigureOut">
              <a:rPr lang="en-US" smtClean="0"/>
              <a:t>03/04/19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38E9A3-0B71-C540-8A8A-BE822781B8B3}" type="datetimeFigureOut">
              <a:rPr lang="en-US" smtClean="0"/>
              <a:t>03/04/19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38E9A3-0B71-C540-8A8A-BE822781B8B3}" type="datetimeFigureOut">
              <a:rPr lang="en-US" smtClean="0"/>
              <a:t>03/04/19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B38E9A3-0B71-C540-8A8A-BE822781B8B3}" type="datetimeFigureOut">
              <a:rPr lang="en-US" smtClean="0"/>
              <a:t>03/04/19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B38E9A3-0B71-C540-8A8A-BE822781B8B3}" type="datetimeFigureOut">
              <a:rPr lang="en-US" smtClean="0"/>
              <a:t>03/04/19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B38E9A3-0B71-C540-8A8A-BE822781B8B3}" type="datetimeFigureOut">
              <a:rPr lang="en-US" smtClean="0"/>
              <a:t>03/04/19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B38E9A3-0B71-C540-8A8A-BE822781B8B3}" type="datetimeFigureOut">
              <a:rPr lang="en-US" smtClean="0"/>
              <a:t>03/04/19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8E9A3-0B71-C540-8A8A-BE822781B8B3}" type="datetimeFigureOut">
              <a:rPr lang="en-US" smtClean="0"/>
              <a:t>03/04/19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B38E9A3-0B71-C540-8A8A-BE822781B8B3}" type="datetimeFigureOut">
              <a:rPr lang="en-US" smtClean="0"/>
              <a:t>03/04/19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B38E9A3-0B71-C540-8A8A-BE822781B8B3}" type="datetimeFigureOut">
              <a:rPr lang="en-US" smtClean="0"/>
              <a:t>03/04/19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2D06-3C65-0345-8A62-51B1CA08A05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8E9A3-0B71-C540-8A8A-BE822781B8B3}" type="datetimeFigureOut">
              <a:rPr lang="en-US" smtClean="0"/>
              <a:t>03/04/19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12D06-3C65-0345-8A62-51B1CA08A05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625" y="283346"/>
            <a:ext cx="7772400" cy="1470025"/>
          </a:xfrm>
        </p:spPr>
        <p:txBody>
          <a:bodyPr>
            <a:normAutofit fontScale="90000"/>
          </a:bodyPr>
          <a:lstStyle/>
          <a:p>
            <a:r>
              <a:rPr lang="en-US" sz="4000" dirty="0" smtClean="0">
                <a:latin typeface="Century"/>
                <a:ea typeface="Osaka"/>
                <a:cs typeface="Century"/>
              </a:rPr>
              <a:t/>
            </a:r>
            <a:br>
              <a:rPr lang="en-US" sz="4000" dirty="0" smtClean="0">
                <a:latin typeface="Century"/>
                <a:ea typeface="Osaka"/>
                <a:cs typeface="Century"/>
              </a:rPr>
            </a:br>
            <a:r>
              <a:rPr lang="en-US" sz="3600" dirty="0" smtClean="0">
                <a:latin typeface="Century"/>
                <a:ea typeface="Osaka"/>
                <a:cs typeface="Century"/>
              </a:rPr>
              <a:t>The Tyranny of Cool: Orthodoxy, Heresy &amp; the 1960s Counterculture</a:t>
            </a:r>
            <a:r>
              <a:rPr lang="en-US" dirty="0" smtClean="0"/>
              <a:t/>
            </a:r>
            <a:br>
              <a:rPr lang="en-US" dirty="0" smtClean="0"/>
            </a:br>
            <a:r>
              <a:rPr lang="en-US" dirty="0" smtClean="0"/>
              <a:t/>
            </a:r>
            <a:br>
              <a:rPr lang="en-US" dirty="0" smtClean="0"/>
            </a:br>
            <a:r>
              <a:rPr lang="en-US" sz="2200" dirty="0" err="1" smtClean="0"/>
              <a:t>Dr</a:t>
            </a:r>
            <a:r>
              <a:rPr lang="en-US" sz="2200" dirty="0" smtClean="0"/>
              <a:t> Guy Stevenson </a:t>
            </a:r>
            <a:br>
              <a:rPr lang="en-US" sz="2200" dirty="0" smtClean="0"/>
            </a:br>
            <a:r>
              <a:rPr lang="en-US" sz="2200" dirty="0" smtClean="0"/>
              <a:t>Institute for Advanced Studies in the Humanities, University of Edinburgh </a:t>
            </a:r>
            <a:br>
              <a:rPr lang="en-US" sz="2200" dirty="0" smtClean="0"/>
            </a:br>
            <a:r>
              <a:rPr lang="en-US" sz="2200" dirty="0" err="1" smtClean="0"/>
              <a:t>g.stevenson@ed.ac.uk</a:t>
            </a:r>
            <a:endParaRPr lang="en-US" sz="2200" dirty="0"/>
          </a:p>
        </p:txBody>
      </p:sp>
      <p:sp>
        <p:nvSpPr>
          <p:cNvPr id="3" name="Subtitle 2"/>
          <p:cNvSpPr>
            <a:spLocks noGrp="1"/>
          </p:cNvSpPr>
          <p:nvPr>
            <p:ph type="subTitle" idx="1"/>
          </p:nvPr>
        </p:nvSpPr>
        <p:spPr/>
        <p:txBody>
          <a:bodyPr/>
          <a:lstStyle/>
          <a:p>
            <a:endParaRPr lang="en-US"/>
          </a:p>
        </p:txBody>
      </p:sp>
      <p:pic>
        <p:nvPicPr>
          <p:cNvPr id="4" name="Picture 3" descr="GINSBERG-BURROUGHS-KEROUA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44" y="2732633"/>
            <a:ext cx="6985000" cy="3340100"/>
          </a:xfrm>
          <a:prstGeom prst="rect">
            <a:avLst/>
          </a:prstGeom>
        </p:spPr>
      </p:pic>
    </p:spTree>
    <p:extLst>
      <p:ext uri="{BB962C8B-B14F-4D97-AF65-F5344CB8AC3E}">
        <p14:creationId xmlns:p14="http://schemas.microsoft.com/office/powerpoint/2010/main" val="26222441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ople Tabloid Beats.jpg"/>
          <p:cNvPicPr>
            <a:picLocks noGrp="1" noChangeAspect="1"/>
          </p:cNvPicPr>
          <p:nvPr>
            <p:ph idx="1"/>
          </p:nvPr>
        </p:nvPicPr>
        <p:blipFill>
          <a:blip r:embed="rId2">
            <a:extLst>
              <a:ext uri="{28A0092B-C50C-407E-A947-70E740481C1C}">
                <a14:useLocalDpi xmlns:a14="http://schemas.microsoft.com/office/drawing/2010/main" val="0"/>
              </a:ext>
            </a:extLst>
          </a:blip>
          <a:srcRect t="645" b="645"/>
          <a:stretch>
            <a:fillRect/>
          </a:stretch>
        </p:blipFill>
        <p:spPr>
          <a:xfrm>
            <a:off x="457200" y="433388"/>
            <a:ext cx="8229600" cy="5692775"/>
          </a:xfrm>
        </p:spPr>
      </p:pic>
    </p:spTree>
    <p:extLst>
      <p:ext uri="{BB962C8B-B14F-4D97-AF65-F5344CB8AC3E}">
        <p14:creationId xmlns:p14="http://schemas.microsoft.com/office/powerpoint/2010/main" val="27494059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600" y="1600200"/>
            <a:ext cx="4775200" cy="4525963"/>
          </a:xfrm>
        </p:spPr>
        <p:txBody>
          <a:bodyPr>
            <a:normAutofit fontScale="92500" lnSpcReduction="10000"/>
          </a:bodyPr>
          <a:lstStyle/>
          <a:p>
            <a:pPr marL="0" indent="0">
              <a:buNone/>
            </a:pPr>
            <a:r>
              <a:rPr lang="en-US" dirty="0" smtClean="0"/>
              <a:t>‘A great rucksack </a:t>
            </a:r>
            <a:r>
              <a:rPr lang="en-US" dirty="0"/>
              <a:t>revolution, thousands or even millions of young Americans wandering around with their rucksacks, going up mountains to pray, making children laugh … wild gangs of holy men getting together to drink and talk and </a:t>
            </a:r>
            <a:r>
              <a:rPr lang="en-US" dirty="0" smtClean="0"/>
              <a:t>pray … to </a:t>
            </a:r>
            <a:r>
              <a:rPr lang="en-US" dirty="0"/>
              <a:t>meditate and ignore society’</a:t>
            </a:r>
          </a:p>
          <a:p>
            <a:endParaRPr lang="en-US" dirty="0"/>
          </a:p>
        </p:txBody>
      </p:sp>
      <p:pic>
        <p:nvPicPr>
          <p:cNvPr id="4" name="Picture 3" descr="DharmaBu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2" y="178976"/>
            <a:ext cx="3911600" cy="6477000"/>
          </a:xfrm>
          <a:prstGeom prst="rect">
            <a:avLst/>
          </a:prstGeom>
        </p:spPr>
      </p:pic>
    </p:spTree>
    <p:extLst>
      <p:ext uri="{BB962C8B-B14F-4D97-AF65-F5344CB8AC3E}">
        <p14:creationId xmlns:p14="http://schemas.microsoft.com/office/powerpoint/2010/main" val="3818726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urther Bus.jpg"/>
          <p:cNvPicPr>
            <a:picLocks noGrp="1" noChangeAspect="1"/>
          </p:cNvPicPr>
          <p:nvPr>
            <p:ph idx="1"/>
          </p:nvPr>
        </p:nvPicPr>
        <p:blipFill>
          <a:blip r:embed="rId2">
            <a:extLst>
              <a:ext uri="{28A0092B-C50C-407E-A947-70E740481C1C}">
                <a14:useLocalDpi xmlns:a14="http://schemas.microsoft.com/office/drawing/2010/main" val="0"/>
              </a:ext>
            </a:extLst>
          </a:blip>
          <a:srcRect t="8462" b="8462"/>
          <a:stretch>
            <a:fillRect/>
          </a:stretch>
        </p:blipFill>
        <p:spPr/>
      </p:pic>
    </p:spTree>
    <p:extLst>
      <p:ext uri="{BB962C8B-B14F-4D97-AF65-F5344CB8AC3E}">
        <p14:creationId xmlns:p14="http://schemas.microsoft.com/office/powerpoint/2010/main" val="15041292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800" dirty="0" smtClean="0"/>
              <a:t>	2. Orthodoxy</a:t>
            </a:r>
            <a:endParaRPr lang="en-US" sz="4800" dirty="0"/>
          </a:p>
        </p:txBody>
      </p:sp>
    </p:spTree>
    <p:extLst>
      <p:ext uri="{BB962C8B-B14F-4D97-AF65-F5344CB8AC3E}">
        <p14:creationId xmlns:p14="http://schemas.microsoft.com/office/powerpoint/2010/main" val="30109605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erouc Gap Year.jpg"/>
          <p:cNvPicPr>
            <a:picLocks noGrp="1" noChangeAspect="1"/>
          </p:cNvPicPr>
          <p:nvPr>
            <p:ph idx="1"/>
          </p:nvPr>
        </p:nvPicPr>
        <p:blipFill>
          <a:blip r:embed="rId2">
            <a:extLst>
              <a:ext uri="{28A0092B-C50C-407E-A947-70E740481C1C}">
                <a14:useLocalDpi xmlns:a14="http://schemas.microsoft.com/office/drawing/2010/main" val="0"/>
              </a:ext>
            </a:extLst>
          </a:blip>
          <a:srcRect t="15242" b="15242"/>
          <a:stretch>
            <a:fillRect/>
          </a:stretch>
        </p:blipFill>
        <p:spPr>
          <a:xfrm>
            <a:off x="457200" y="893115"/>
            <a:ext cx="8229600" cy="4525963"/>
          </a:xfrm>
        </p:spPr>
      </p:pic>
    </p:spTree>
    <p:extLst>
      <p:ext uri="{BB962C8B-B14F-4D97-AF65-F5344CB8AC3E}">
        <p14:creationId xmlns:p14="http://schemas.microsoft.com/office/powerpoint/2010/main" val="2713149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17506" cy="4525963"/>
          </a:xfrm>
        </p:spPr>
        <p:txBody>
          <a:bodyPr/>
          <a:lstStyle/>
          <a:p>
            <a:endParaRPr lang="en-US"/>
          </a:p>
        </p:txBody>
      </p:sp>
      <p:pic>
        <p:nvPicPr>
          <p:cNvPr id="5" name="Picture 4" descr="Kerouac Ga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4706" cy="6858000"/>
          </a:xfrm>
          <a:prstGeom prst="rect">
            <a:avLst/>
          </a:prstGeom>
        </p:spPr>
      </p:pic>
      <p:pic>
        <p:nvPicPr>
          <p:cNvPr id="6" name="Picture 5" descr="Ginsberg G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37" y="0"/>
            <a:ext cx="4675974" cy="6858000"/>
          </a:xfrm>
          <a:prstGeom prst="rect">
            <a:avLst/>
          </a:prstGeom>
        </p:spPr>
      </p:pic>
    </p:spTree>
    <p:extLst>
      <p:ext uri="{BB962C8B-B14F-4D97-AF65-F5344CB8AC3E}">
        <p14:creationId xmlns:p14="http://schemas.microsoft.com/office/powerpoint/2010/main" val="1355896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800" dirty="0" smtClean="0"/>
              <a:t>	3. Backlash</a:t>
            </a:r>
            <a:endParaRPr lang="en-US" sz="4800" dirty="0"/>
          </a:p>
        </p:txBody>
      </p:sp>
    </p:spTree>
    <p:extLst>
      <p:ext uri="{BB962C8B-B14F-4D97-AF65-F5344CB8AC3E}">
        <p14:creationId xmlns:p14="http://schemas.microsoft.com/office/powerpoint/2010/main" val="3162784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rdan Peterson.jpg"/>
          <p:cNvPicPr>
            <a:picLocks noGrp="1" noChangeAspect="1"/>
          </p:cNvPicPr>
          <p:nvPr>
            <p:ph idx="1"/>
          </p:nvPr>
        </p:nvPicPr>
        <p:blipFill>
          <a:blip r:embed="rId2">
            <a:extLst>
              <a:ext uri="{28A0092B-C50C-407E-A947-70E740481C1C}">
                <a14:useLocalDpi xmlns:a14="http://schemas.microsoft.com/office/drawing/2010/main" val="0"/>
              </a:ext>
            </a:extLst>
          </a:blip>
          <a:srcRect l="-33844" r="-33844"/>
          <a:stretch>
            <a:fillRect/>
          </a:stretch>
        </p:blipFill>
        <p:spPr>
          <a:xfrm>
            <a:off x="649406" y="317467"/>
            <a:ext cx="7792875" cy="6540533"/>
          </a:xfrm>
        </p:spPr>
      </p:pic>
    </p:spTree>
    <p:extLst>
      <p:ext uri="{BB962C8B-B14F-4D97-AF65-F5344CB8AC3E}">
        <p14:creationId xmlns:p14="http://schemas.microsoft.com/office/powerpoint/2010/main" val="22382004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ilo.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a:xfrm>
            <a:off x="457200" y="1181721"/>
            <a:ext cx="8229600" cy="4525963"/>
          </a:xfrm>
        </p:spPr>
      </p:pic>
    </p:spTree>
    <p:extLst>
      <p:ext uri="{BB962C8B-B14F-4D97-AF65-F5344CB8AC3E}">
        <p14:creationId xmlns:p14="http://schemas.microsoft.com/office/powerpoint/2010/main" val="32403636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800" dirty="0" smtClean="0"/>
              <a:t>4. What was/went wrong?</a:t>
            </a:r>
            <a:endParaRPr lang="en-US" sz="4800" dirty="0"/>
          </a:p>
        </p:txBody>
      </p:sp>
    </p:spTree>
    <p:extLst>
      <p:ext uri="{BB962C8B-B14F-4D97-AF65-F5344CB8AC3E}">
        <p14:creationId xmlns:p14="http://schemas.microsoft.com/office/powerpoint/2010/main" val="36980571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cs typeface="Century"/>
              </a:rPr>
              <a:t>Structure</a:t>
            </a:r>
            <a:endParaRPr lang="en-US" u="sng" dirty="0">
              <a:cs typeface="Century"/>
            </a:endParaRPr>
          </a:p>
        </p:txBody>
      </p:sp>
      <p:sp>
        <p:nvSpPr>
          <p:cNvPr id="3" name="Content Placeholder 2"/>
          <p:cNvSpPr>
            <a:spLocks noGrp="1"/>
          </p:cNvSpPr>
          <p:nvPr>
            <p:ph idx="1"/>
          </p:nvPr>
        </p:nvSpPr>
        <p:spPr/>
        <p:txBody>
          <a:bodyPr/>
          <a:lstStyle/>
          <a:p>
            <a:pPr marL="0" indent="0">
              <a:buNone/>
            </a:pPr>
            <a:r>
              <a:rPr lang="en-US" sz="2800" dirty="0" smtClean="0">
                <a:latin typeface="+mj-lt"/>
                <a:cs typeface="Century"/>
              </a:rPr>
              <a:t>1. The Beats as cultural heretics</a:t>
            </a:r>
          </a:p>
          <a:p>
            <a:pPr marL="0" indent="0">
              <a:buNone/>
            </a:pPr>
            <a:r>
              <a:rPr lang="en-US" sz="2800" dirty="0" smtClean="0">
                <a:latin typeface="+mj-lt"/>
                <a:cs typeface="Century"/>
              </a:rPr>
              <a:t>2.  The transformation of their ideas into modern orthodoxies</a:t>
            </a:r>
          </a:p>
          <a:p>
            <a:pPr marL="0" indent="0">
              <a:buNone/>
            </a:pPr>
            <a:r>
              <a:rPr lang="en-US" sz="2800" dirty="0" smtClean="0">
                <a:latin typeface="+mj-lt"/>
                <a:cs typeface="Century"/>
              </a:rPr>
              <a:t>3. The new countercultural backlash </a:t>
            </a:r>
          </a:p>
          <a:p>
            <a:pPr marL="0" indent="0">
              <a:buNone/>
            </a:pPr>
            <a:r>
              <a:rPr lang="en-US" sz="2800" dirty="0" smtClean="0">
                <a:latin typeface="+mj-lt"/>
                <a:cs typeface="Century"/>
              </a:rPr>
              <a:t>4. What went wrong/ was wrong to cause this backlash?</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382430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5267"/>
            <a:ext cx="8229600" cy="4525963"/>
          </a:xfrm>
        </p:spPr>
        <p:txBody>
          <a:bodyPr>
            <a:normAutofit/>
          </a:bodyPr>
          <a:lstStyle/>
          <a:p>
            <a:pPr marL="0" indent="0">
              <a:buNone/>
            </a:pPr>
            <a:r>
              <a:rPr lang="en-US" dirty="0" smtClean="0"/>
              <a:t>‘In </a:t>
            </a:r>
            <a:r>
              <a:rPr lang="en-US" dirty="0"/>
              <a:t>this radical extension of the politics of the late </a:t>
            </a:r>
            <a:r>
              <a:rPr lang="en-US" dirty="0" smtClean="0"/>
              <a:t>60s, difference </a:t>
            </a:r>
            <a:r>
              <a:rPr lang="en-US" dirty="0"/>
              <a:t>and victimization are prized, ranked against the victimization of other groups. We crown our good with victimhood. While conservatives claim to speak in the name of a majority, the standard-bearers of identity politics cultivate their own marginality, practicing a separatism that incapacitates them for alliances and collective </a:t>
            </a:r>
            <a:r>
              <a:rPr lang="en-US" dirty="0" smtClean="0"/>
              <a:t>improvements’</a:t>
            </a:r>
            <a:endParaRPr lang="en-US" dirty="0"/>
          </a:p>
          <a:p>
            <a:endParaRPr lang="en-US" dirty="0"/>
          </a:p>
        </p:txBody>
      </p:sp>
    </p:spTree>
    <p:extLst>
      <p:ext uri="{BB962C8B-B14F-4D97-AF65-F5344CB8AC3E}">
        <p14:creationId xmlns:p14="http://schemas.microsoft.com/office/powerpoint/2010/main" val="23642313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740"/>
            <a:ext cx="8229600" cy="4525963"/>
          </a:xfrm>
        </p:spPr>
        <p:txBody>
          <a:bodyPr>
            <a:normAutofit fontScale="25000" lnSpcReduction="20000"/>
          </a:bodyPr>
          <a:lstStyle/>
          <a:p>
            <a:pPr marL="0" indent="0">
              <a:buNone/>
            </a:pPr>
            <a:r>
              <a:rPr lang="en-US" sz="7200" u="sng" dirty="0" smtClean="0"/>
              <a:t>In summary:</a:t>
            </a:r>
          </a:p>
          <a:p>
            <a:pPr marL="0" indent="0">
              <a:buNone/>
            </a:pPr>
            <a:endParaRPr lang="en-US" sz="7200" u="sng" dirty="0"/>
          </a:p>
          <a:p>
            <a:pPr lvl="0"/>
            <a:r>
              <a:rPr lang="en-GB" sz="7200" dirty="0"/>
              <a:t>W</a:t>
            </a:r>
            <a:r>
              <a:rPr lang="en-GB" sz="7200" dirty="0" smtClean="0"/>
              <a:t>e should understand the American </a:t>
            </a:r>
            <a:r>
              <a:rPr lang="en-GB" sz="7200" dirty="0"/>
              <a:t>literary and cultural renaissance of the </a:t>
            </a:r>
            <a:r>
              <a:rPr lang="en-GB" sz="7200" dirty="0" smtClean="0"/>
              <a:t>1950s </a:t>
            </a:r>
            <a:r>
              <a:rPr lang="en-GB" sz="7200" dirty="0"/>
              <a:t>&amp; 60s in longer historical </a:t>
            </a:r>
            <a:r>
              <a:rPr lang="en-GB" sz="7200" dirty="0" smtClean="0"/>
              <a:t>terms.</a:t>
            </a:r>
          </a:p>
          <a:p>
            <a:pPr marL="0" lvl="0" indent="0">
              <a:buNone/>
            </a:pPr>
            <a:endParaRPr lang="en-US" sz="7200" dirty="0"/>
          </a:p>
          <a:p>
            <a:pPr lvl="0"/>
            <a:r>
              <a:rPr lang="en-GB" sz="7200" dirty="0" smtClean="0"/>
              <a:t>It </a:t>
            </a:r>
            <a:r>
              <a:rPr lang="en-GB" sz="7200" dirty="0"/>
              <a:t>had a significant impact on </a:t>
            </a:r>
            <a:r>
              <a:rPr lang="en-GB" sz="7200" dirty="0" smtClean="0"/>
              <a:t>the politics </a:t>
            </a:r>
            <a:r>
              <a:rPr lang="en-GB" sz="7200" dirty="0"/>
              <a:t>young people engaged in then: making the personal political in a way that brought individual identity to the </a:t>
            </a:r>
            <a:r>
              <a:rPr lang="en-GB" sz="7200" dirty="0" smtClean="0"/>
              <a:t>fore.</a:t>
            </a:r>
          </a:p>
          <a:p>
            <a:pPr marL="0" lvl="0" indent="0">
              <a:buNone/>
            </a:pPr>
            <a:endParaRPr lang="en-US" sz="7200" dirty="0"/>
          </a:p>
          <a:p>
            <a:pPr lvl="0"/>
            <a:r>
              <a:rPr lang="en-GB" sz="7200" dirty="0"/>
              <a:t>Modern identity politics are being </a:t>
            </a:r>
            <a:r>
              <a:rPr lang="en-GB" sz="7200" dirty="0" smtClean="0"/>
              <a:t>contested today </a:t>
            </a:r>
            <a:r>
              <a:rPr lang="en-GB" sz="7200" dirty="0"/>
              <a:t>because </a:t>
            </a:r>
            <a:r>
              <a:rPr lang="en-GB" sz="7200" dirty="0" smtClean="0"/>
              <a:t>of:</a:t>
            </a:r>
          </a:p>
          <a:p>
            <a:pPr marL="0" lvl="0" indent="0">
              <a:buNone/>
            </a:pPr>
            <a:r>
              <a:rPr lang="en-GB" sz="7200" dirty="0"/>
              <a:t>a</a:t>
            </a:r>
            <a:r>
              <a:rPr lang="en-GB" sz="7200" dirty="0" smtClean="0"/>
              <a:t>.) </a:t>
            </a:r>
            <a:r>
              <a:rPr lang="en-GB" sz="7200" dirty="0"/>
              <a:t>p</a:t>
            </a:r>
            <a:r>
              <a:rPr lang="en-GB" sz="7200" dirty="0" smtClean="0"/>
              <a:t>roblems </a:t>
            </a:r>
            <a:r>
              <a:rPr lang="en-GB" sz="7200" dirty="0"/>
              <a:t>with that original countercultural attitude  </a:t>
            </a:r>
            <a:endParaRPr lang="en-US" sz="7200" dirty="0"/>
          </a:p>
          <a:p>
            <a:pPr marL="0" lvl="0" indent="0">
              <a:buNone/>
            </a:pPr>
            <a:r>
              <a:rPr lang="en-GB" sz="7200" dirty="0"/>
              <a:t>b</a:t>
            </a:r>
            <a:r>
              <a:rPr lang="en-GB" sz="7200" dirty="0" smtClean="0"/>
              <a:t>.) the direction countercultural </a:t>
            </a:r>
            <a:r>
              <a:rPr lang="en-GB" sz="7200" dirty="0"/>
              <a:t>ideas have taken since the 60s</a:t>
            </a:r>
            <a:r>
              <a:rPr lang="en-GB" sz="7200" dirty="0" smtClean="0"/>
              <a:t>.</a:t>
            </a:r>
          </a:p>
          <a:p>
            <a:pPr marL="0" lvl="0" indent="0">
              <a:buNone/>
            </a:pPr>
            <a:endParaRPr lang="en-US" sz="7200" dirty="0"/>
          </a:p>
          <a:p>
            <a:pPr lvl="0"/>
            <a:r>
              <a:rPr lang="en-GB" sz="7200" dirty="0"/>
              <a:t>A movement for individual freedom from the tyranny of convention changed </a:t>
            </a:r>
            <a:r>
              <a:rPr lang="en-GB" sz="7200" dirty="0" smtClean="0"/>
              <a:t>its stripes once </a:t>
            </a:r>
            <a:r>
              <a:rPr lang="en-GB" sz="7200" dirty="0"/>
              <a:t>it became the convention itself.</a:t>
            </a:r>
            <a:endParaRPr lang="en-US" sz="7200" dirty="0"/>
          </a:p>
          <a:p>
            <a:pPr lvl="0"/>
            <a:endParaRPr lang="en-US" sz="7200" dirty="0"/>
          </a:p>
          <a:p>
            <a:pPr lvl="0"/>
            <a:r>
              <a:rPr lang="en-GB" sz="7200" dirty="0" smtClean="0"/>
              <a:t>From the Beats </a:t>
            </a:r>
            <a:r>
              <a:rPr lang="en-GB" sz="7200" dirty="0"/>
              <a:t>and the </a:t>
            </a:r>
            <a:r>
              <a:rPr lang="en-GB" sz="7200" dirty="0" smtClean="0"/>
              <a:t>1960s </a:t>
            </a:r>
            <a:r>
              <a:rPr lang="en-GB" sz="7200" dirty="0"/>
              <a:t>attitudes they inspired, we can learn 2 apparently contradictory but connected lessons about our new cultural-political world:</a:t>
            </a:r>
            <a:endParaRPr lang="en-US" sz="7200" dirty="0"/>
          </a:p>
          <a:p>
            <a:pPr marL="0" lvl="0" indent="0">
              <a:buNone/>
            </a:pPr>
            <a:r>
              <a:rPr lang="en-GB" sz="7200" dirty="0"/>
              <a:t> </a:t>
            </a:r>
            <a:endParaRPr lang="en-US" sz="7200" dirty="0"/>
          </a:p>
          <a:p>
            <a:pPr marL="1143000" lvl="0" indent="-1143000">
              <a:buAutoNum type="arabicPeriod"/>
            </a:pPr>
            <a:r>
              <a:rPr lang="en-GB" sz="7200" dirty="0" smtClean="0"/>
              <a:t>to be more open minded and compassionate, and less righteous &amp; pious in pursuit of </a:t>
            </a:r>
            <a:r>
              <a:rPr lang="en-GB" sz="7200" dirty="0"/>
              <a:t>a fairer </a:t>
            </a:r>
            <a:r>
              <a:rPr lang="en-GB" sz="7200" dirty="0" smtClean="0"/>
              <a:t>society</a:t>
            </a:r>
          </a:p>
          <a:p>
            <a:pPr marL="1143000" lvl="0" indent="-1143000">
              <a:buAutoNum type="arabicPeriod"/>
            </a:pPr>
            <a:r>
              <a:rPr lang="en-GB" sz="7200" dirty="0" smtClean="0"/>
              <a:t>to </a:t>
            </a:r>
            <a:r>
              <a:rPr lang="en-GB" sz="7200" dirty="0"/>
              <a:t>be wary rather than outraged or dismissive of the current backlash against progressivism. Bearing in mind the power the 60s counterculture held over the young, it’s crucial now to acknowledge the same potential power in the hands of new, politically opposite heretics</a:t>
            </a:r>
            <a:endParaRPr lang="en-US" sz="7200" dirty="0"/>
          </a:p>
          <a:p>
            <a:endParaRPr lang="en-US" u="sng" dirty="0"/>
          </a:p>
        </p:txBody>
      </p:sp>
    </p:spTree>
    <p:extLst>
      <p:ext uri="{BB962C8B-B14F-4D97-AF65-F5344CB8AC3E}">
        <p14:creationId xmlns:p14="http://schemas.microsoft.com/office/powerpoint/2010/main" val="3521603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		1.	Heresy</a:t>
            </a:r>
            <a:endParaRPr lang="en-US" sz="4800" dirty="0"/>
          </a:p>
        </p:txBody>
      </p:sp>
    </p:spTree>
    <p:extLst>
      <p:ext uri="{BB962C8B-B14F-4D97-AF65-F5344CB8AC3E}">
        <p14:creationId xmlns:p14="http://schemas.microsoft.com/office/powerpoint/2010/main" val="748368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cs typeface="Century"/>
              </a:rPr>
              <a:t>Rebelling against:</a:t>
            </a:r>
            <a:endParaRPr lang="en-US" u="sng" dirty="0">
              <a:cs typeface="Century"/>
            </a:endParaRPr>
          </a:p>
        </p:txBody>
      </p:sp>
      <p:sp>
        <p:nvSpPr>
          <p:cNvPr id="3" name="Content Placeholder 2"/>
          <p:cNvSpPr>
            <a:spLocks noGrp="1"/>
          </p:cNvSpPr>
          <p:nvPr>
            <p:ph idx="1"/>
          </p:nvPr>
        </p:nvSpPr>
        <p:spPr/>
        <p:txBody>
          <a:bodyPr>
            <a:normAutofit/>
          </a:bodyPr>
          <a:lstStyle/>
          <a:p>
            <a:r>
              <a:rPr lang="en-US" sz="2800" dirty="0" smtClean="0">
                <a:cs typeface="Century"/>
              </a:rPr>
              <a:t>American </a:t>
            </a:r>
            <a:r>
              <a:rPr lang="en-US" sz="2800" dirty="0">
                <a:cs typeface="Century"/>
              </a:rPr>
              <a:t>c</a:t>
            </a:r>
            <a:r>
              <a:rPr lang="en-US" sz="2800" dirty="0" smtClean="0">
                <a:cs typeface="Century"/>
              </a:rPr>
              <a:t>onsumerism </a:t>
            </a:r>
          </a:p>
          <a:p>
            <a:r>
              <a:rPr lang="en-US" sz="2800" dirty="0" smtClean="0">
                <a:cs typeface="Century"/>
              </a:rPr>
              <a:t>Cultural uniformity</a:t>
            </a:r>
          </a:p>
          <a:p>
            <a:r>
              <a:rPr lang="en-US" sz="2800" dirty="0" smtClean="0">
                <a:cs typeface="Century"/>
              </a:rPr>
              <a:t>Bourgeois suppression </a:t>
            </a:r>
            <a:r>
              <a:rPr lang="en-US" sz="2800" dirty="0">
                <a:cs typeface="Century"/>
              </a:rPr>
              <a:t>of the </a:t>
            </a:r>
            <a:r>
              <a:rPr lang="en-US" sz="2800" dirty="0">
                <a:cs typeface="Century"/>
              </a:rPr>
              <a:t>i</a:t>
            </a:r>
            <a:r>
              <a:rPr lang="en-US" sz="2800" dirty="0" smtClean="0">
                <a:cs typeface="Century"/>
              </a:rPr>
              <a:t>ndividual’s </a:t>
            </a:r>
            <a:r>
              <a:rPr lang="en-US" sz="2800" dirty="0">
                <a:cs typeface="Century"/>
              </a:rPr>
              <a:t>r</a:t>
            </a:r>
            <a:r>
              <a:rPr lang="en-US" sz="2800" dirty="0" smtClean="0">
                <a:cs typeface="Century"/>
              </a:rPr>
              <a:t>ight to think, feel</a:t>
            </a:r>
            <a:r>
              <a:rPr lang="en-US" sz="2800" dirty="0">
                <a:cs typeface="Century"/>
              </a:rPr>
              <a:t> </a:t>
            </a:r>
            <a:r>
              <a:rPr lang="en-US" sz="2800" dirty="0" smtClean="0">
                <a:cs typeface="Century"/>
              </a:rPr>
              <a:t>and </a:t>
            </a:r>
            <a:r>
              <a:rPr lang="en-US" sz="2800" dirty="0">
                <a:cs typeface="Century"/>
              </a:rPr>
              <a:t>b</a:t>
            </a:r>
            <a:r>
              <a:rPr lang="en-US" sz="2800" dirty="0" smtClean="0">
                <a:cs typeface="Century"/>
              </a:rPr>
              <a:t>ehave freely</a:t>
            </a:r>
            <a:r>
              <a:rPr lang="en-GB" sz="2800" dirty="0" smtClean="0">
                <a:cs typeface="Century"/>
              </a:rPr>
              <a:t> (license rather than liberty?)</a:t>
            </a:r>
            <a:endParaRPr lang="en-US" sz="2800" dirty="0">
              <a:cs typeface="Century"/>
            </a:endParaRPr>
          </a:p>
        </p:txBody>
      </p:sp>
    </p:spTree>
    <p:extLst>
      <p:ext uri="{BB962C8B-B14F-4D97-AF65-F5344CB8AC3E}">
        <p14:creationId xmlns:p14="http://schemas.microsoft.com/office/powerpoint/2010/main" val="24766731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endParaRPr lang="en-US" sz="2800" dirty="0" smtClean="0"/>
          </a:p>
          <a:p>
            <a:pPr marL="0" indent="0">
              <a:buNone/>
            </a:pPr>
            <a:r>
              <a:rPr lang="en-US" sz="2800" dirty="0" smtClean="0"/>
              <a:t>‘</a:t>
            </a:r>
            <a:r>
              <a:rPr lang="en-US" sz="2800" dirty="0"/>
              <a:t>T</a:t>
            </a:r>
            <a:r>
              <a:rPr lang="en-US" sz="2800" dirty="0" smtClean="0"/>
              <a:t>he </a:t>
            </a:r>
            <a:r>
              <a:rPr lang="en-US" sz="2800" dirty="0"/>
              <a:t>control machine. Simply the machinery – police, education, etc. - used by a group in power to keep itself in power and extend its power</a:t>
            </a:r>
            <a:r>
              <a:rPr lang="en-US" sz="2800" dirty="0" smtClean="0"/>
              <a:t>’</a:t>
            </a:r>
          </a:p>
          <a:p>
            <a:pPr marL="0" indent="0">
              <a:buNone/>
            </a:pPr>
            <a:endParaRPr lang="en-US" dirty="0"/>
          </a:p>
          <a:p>
            <a:pPr marL="0" indent="0">
              <a:buNone/>
            </a:pPr>
            <a:endParaRPr lang="en-GB" dirty="0"/>
          </a:p>
          <a:p>
            <a:endParaRPr lang="en-US" dirty="0"/>
          </a:p>
        </p:txBody>
      </p:sp>
    </p:spTree>
    <p:extLst>
      <p:ext uri="{BB962C8B-B14F-4D97-AF65-F5344CB8AC3E}">
        <p14:creationId xmlns:p14="http://schemas.microsoft.com/office/powerpoint/2010/main" val="4888631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Junkie.jpg"/>
          <p:cNvPicPr>
            <a:picLocks noGrp="1" noChangeAspect="1"/>
          </p:cNvPicPr>
          <p:nvPr>
            <p:ph idx="1"/>
          </p:nvPr>
        </p:nvPicPr>
        <p:blipFill>
          <a:blip r:embed="rId2">
            <a:extLst>
              <a:ext uri="{28A0092B-C50C-407E-A947-70E740481C1C}">
                <a14:useLocalDpi xmlns:a14="http://schemas.microsoft.com/office/drawing/2010/main" val="0"/>
              </a:ext>
            </a:extLst>
          </a:blip>
          <a:srcRect l="-7234" r="-7234"/>
          <a:stretch>
            <a:fillRect/>
          </a:stretch>
        </p:blipFill>
        <p:spPr>
          <a:xfrm>
            <a:off x="274195" y="923925"/>
            <a:ext cx="4011886" cy="5202238"/>
          </a:xfrm>
        </p:spPr>
      </p:pic>
      <p:pic>
        <p:nvPicPr>
          <p:cNvPr id="8" name="Picture 7" descr="TheNakedLu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175" y="923925"/>
            <a:ext cx="3391343" cy="5202238"/>
          </a:xfrm>
          <a:prstGeom prst="rect">
            <a:avLst/>
          </a:prstGeom>
        </p:spPr>
      </p:pic>
    </p:spTree>
    <p:extLst>
      <p:ext uri="{BB962C8B-B14F-4D97-AF65-F5344CB8AC3E}">
        <p14:creationId xmlns:p14="http://schemas.microsoft.com/office/powerpoint/2010/main" val="16073919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insberg Burroughs Protest.jpg"/>
          <p:cNvPicPr>
            <a:picLocks noGrp="1" noChangeAspect="1"/>
          </p:cNvPicPr>
          <p:nvPr>
            <p:ph idx="1"/>
          </p:nvPr>
        </p:nvPicPr>
        <p:blipFill>
          <a:blip r:embed="rId2">
            <a:extLst>
              <a:ext uri="{28A0092B-C50C-407E-A947-70E740481C1C}">
                <a14:useLocalDpi xmlns:a14="http://schemas.microsoft.com/office/drawing/2010/main" val="0"/>
              </a:ext>
            </a:extLst>
          </a:blip>
          <a:srcRect t="8688" b="8688"/>
          <a:stretch>
            <a:fillRect/>
          </a:stretch>
        </p:blipFill>
        <p:spPr/>
      </p:pic>
    </p:spTree>
    <p:extLst>
      <p:ext uri="{BB962C8B-B14F-4D97-AF65-F5344CB8AC3E}">
        <p14:creationId xmlns:p14="http://schemas.microsoft.com/office/powerpoint/2010/main" val="38720002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Forms of Rebellion:</a:t>
            </a:r>
            <a:endParaRPr lang="en-US" u="sng" dirty="0"/>
          </a:p>
        </p:txBody>
      </p:sp>
      <p:sp>
        <p:nvSpPr>
          <p:cNvPr id="3" name="Content Placeholder 2"/>
          <p:cNvSpPr>
            <a:spLocks noGrp="1"/>
          </p:cNvSpPr>
          <p:nvPr>
            <p:ph idx="1"/>
          </p:nvPr>
        </p:nvSpPr>
        <p:spPr/>
        <p:txBody>
          <a:bodyPr>
            <a:normAutofit/>
          </a:bodyPr>
          <a:lstStyle/>
          <a:p>
            <a:r>
              <a:rPr lang="en-US" dirty="0" smtClean="0"/>
              <a:t>Itinerant Lifestyle </a:t>
            </a:r>
            <a:endParaRPr lang="en-GB" dirty="0"/>
          </a:p>
          <a:p>
            <a:r>
              <a:rPr lang="en-US" dirty="0" smtClean="0"/>
              <a:t>Radically </a:t>
            </a:r>
            <a:r>
              <a:rPr lang="en-US" dirty="0"/>
              <a:t>Formless Autobiographical </a:t>
            </a:r>
            <a:r>
              <a:rPr lang="en-US" dirty="0" smtClean="0"/>
              <a:t>Literature</a:t>
            </a:r>
          </a:p>
          <a:p>
            <a:r>
              <a:rPr lang="en-US" dirty="0" smtClean="0"/>
              <a:t>Sexual </a:t>
            </a:r>
            <a:r>
              <a:rPr lang="en-US" dirty="0"/>
              <a:t>Permissiveness in life and Obscenity in </a:t>
            </a:r>
            <a:r>
              <a:rPr lang="en-US" dirty="0" smtClean="0"/>
              <a:t>literature</a:t>
            </a:r>
            <a:endParaRPr lang="en-GB" dirty="0"/>
          </a:p>
          <a:p>
            <a:r>
              <a:rPr lang="en-US" dirty="0" smtClean="0"/>
              <a:t>Opening </a:t>
            </a:r>
            <a:r>
              <a:rPr lang="en-US" dirty="0"/>
              <a:t>‘the Doors of Perception’ </a:t>
            </a:r>
            <a:r>
              <a:rPr lang="en-US" dirty="0" smtClean="0"/>
              <a:t>through drugs, </a:t>
            </a:r>
            <a:r>
              <a:rPr lang="en-US" dirty="0"/>
              <a:t>Eastern </a:t>
            </a:r>
            <a:r>
              <a:rPr lang="en-US" dirty="0"/>
              <a:t>r</a:t>
            </a:r>
            <a:r>
              <a:rPr lang="en-US" dirty="0" smtClean="0"/>
              <a:t>eligion </a:t>
            </a:r>
            <a:r>
              <a:rPr lang="en-US" dirty="0"/>
              <a:t>and </a:t>
            </a:r>
            <a:r>
              <a:rPr lang="en-US" dirty="0" smtClean="0"/>
              <a:t>philosophy (Zen Buddhism, </a:t>
            </a:r>
            <a:r>
              <a:rPr lang="en-US" dirty="0"/>
              <a:t>Hare Krishna</a:t>
            </a:r>
            <a:r>
              <a:rPr lang="en-US" dirty="0" smtClean="0"/>
              <a:t>)</a:t>
            </a:r>
            <a:endParaRPr lang="en-GB" dirty="0"/>
          </a:p>
          <a:p>
            <a:endParaRPr lang="en-US" dirty="0"/>
          </a:p>
        </p:txBody>
      </p:sp>
    </p:spTree>
    <p:extLst>
      <p:ext uri="{BB962C8B-B14F-4D97-AF65-F5344CB8AC3E}">
        <p14:creationId xmlns:p14="http://schemas.microsoft.com/office/powerpoint/2010/main" val="6456130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descr="Ginsberg Olorvsk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507" y="1109570"/>
            <a:ext cx="3495675" cy="4476750"/>
          </a:xfrm>
          <a:prstGeom prst="rect">
            <a:avLst/>
          </a:prstGeom>
        </p:spPr>
      </p:pic>
    </p:spTree>
    <p:extLst>
      <p:ext uri="{BB962C8B-B14F-4D97-AF65-F5344CB8AC3E}">
        <p14:creationId xmlns:p14="http://schemas.microsoft.com/office/powerpoint/2010/main" val="2888903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1923</TotalTime>
  <Words>332</Words>
  <Application>Microsoft Macintosh PowerPoint</Application>
  <PresentationFormat>On-screen Show (4:3)</PresentationFormat>
  <Paragraphs>42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vt:lpstr>
      <vt:lpstr> The Tyranny of Cool: Orthodoxy, Heresy &amp; the 1960s Counterculture  Dr Guy Stevenson  Institute for Advanced Studies in the Humanities, University of Edinburgh  g.stevenson@ed.ac.uk</vt:lpstr>
      <vt:lpstr>Structure</vt:lpstr>
      <vt:lpstr>PowerPoint Presentation</vt:lpstr>
      <vt:lpstr>Rebelling against:</vt:lpstr>
      <vt:lpstr>PowerPoint Presentation</vt:lpstr>
      <vt:lpstr>PowerPoint Presentation</vt:lpstr>
      <vt:lpstr>PowerPoint Presentation</vt:lpstr>
      <vt:lpstr>Forms of Rebellion: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Tyranny of Cool: Orthodoxy, Heresy &amp; the 1960s Counterculture Dr Guy Stevenson  Institute for Advanced Studies in the Humanities, University of Edinburgh  g.stevenson@ed.ac.uk</dc:title>
  <dc:creator>Guy Stevenson</dc:creator>
  <cp:lastModifiedBy>Guy Stevenson</cp:lastModifiedBy>
  <cp:revision>22</cp:revision>
  <dcterms:created xsi:type="dcterms:W3CDTF">2019-04-03T13:42:40Z</dcterms:created>
  <dcterms:modified xsi:type="dcterms:W3CDTF">2019-04-04T21:45:49Z</dcterms:modified>
</cp:coreProperties>
</file>