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23"/>
  </p:notesMasterIdLst>
  <p:sldIdLst>
    <p:sldId id="336" r:id="rId6"/>
    <p:sldId id="346" r:id="rId7"/>
    <p:sldId id="352" r:id="rId8"/>
    <p:sldId id="349" r:id="rId9"/>
    <p:sldId id="350" r:id="rId10"/>
    <p:sldId id="351" r:id="rId11"/>
    <p:sldId id="348" r:id="rId12"/>
    <p:sldId id="355" r:id="rId13"/>
    <p:sldId id="339" r:id="rId14"/>
    <p:sldId id="340" r:id="rId15"/>
    <p:sldId id="341" r:id="rId16"/>
    <p:sldId id="342" r:id="rId17"/>
    <p:sldId id="343" r:id="rId18"/>
    <p:sldId id="344" r:id="rId19"/>
    <p:sldId id="347" r:id="rId20"/>
    <p:sldId id="345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ADEA1-8FBF-4307-8ADA-20E4FA2ED8E2}" type="doc">
      <dgm:prSet loTypeId="urn:microsoft.com/office/officeart/2005/8/layout/process4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5B70BE-5227-4FEF-AF72-8A45C0A75038}">
      <dgm:prSet custT="1"/>
      <dgm:spPr/>
      <dgm:t>
        <a:bodyPr/>
        <a:lstStyle/>
        <a:p>
          <a:pPr algn="ctr"/>
          <a:r>
            <a:rPr lang="en-US" sz="2400" b="0" baseline="0" dirty="0"/>
            <a:t>Youth violence encompasses a range of harmful behaviors among individuals aged 10-24, including bullying, physical fights, and severe assaults that can lead to injury or death.</a:t>
          </a:r>
          <a:endParaRPr lang="en-US" sz="2400" dirty="0"/>
        </a:p>
      </dgm:t>
    </dgm:pt>
    <dgm:pt modelId="{7A530DF9-93BB-4034-BF1E-5F0FAEB1ACC8}" type="parTrans" cxnId="{C4ED5D16-6780-4D8E-9604-B331DF2A807C}">
      <dgm:prSet/>
      <dgm:spPr/>
      <dgm:t>
        <a:bodyPr/>
        <a:lstStyle/>
        <a:p>
          <a:endParaRPr lang="en-US"/>
        </a:p>
      </dgm:t>
    </dgm:pt>
    <dgm:pt modelId="{9EB19786-5660-4387-AC99-A99AE3D265F9}" type="sibTrans" cxnId="{C4ED5D16-6780-4D8E-9604-B331DF2A807C}">
      <dgm:prSet/>
      <dgm:spPr/>
      <dgm:t>
        <a:bodyPr/>
        <a:lstStyle/>
        <a:p>
          <a:endParaRPr lang="en-US"/>
        </a:p>
      </dgm:t>
    </dgm:pt>
    <dgm:pt modelId="{0B2432EE-8948-4423-A2E8-D15035BEF2C3}">
      <dgm:prSet/>
      <dgm:spPr/>
      <dgm:t>
        <a:bodyPr/>
        <a:lstStyle/>
        <a:p>
          <a:r>
            <a:rPr lang="en-US" b="1" i="1" baseline="0" dirty="0"/>
            <a:t>Emotional Impact: </a:t>
          </a:r>
          <a:r>
            <a:rPr lang="en-US" b="0" baseline="0" dirty="0"/>
            <a:t>Leads to long-term trauma and fear within communities.</a:t>
          </a:r>
          <a:endParaRPr lang="en-US" dirty="0"/>
        </a:p>
      </dgm:t>
    </dgm:pt>
    <dgm:pt modelId="{65035D05-DEEB-47E7-95F3-B6D85BF9E88B}" type="parTrans" cxnId="{2E06B05F-CCD3-4AED-A420-C0637B0ED475}">
      <dgm:prSet/>
      <dgm:spPr/>
      <dgm:t>
        <a:bodyPr/>
        <a:lstStyle/>
        <a:p>
          <a:endParaRPr lang="en-US"/>
        </a:p>
      </dgm:t>
    </dgm:pt>
    <dgm:pt modelId="{CC84C7E9-A55A-48E7-93D8-4400779910CD}" type="sibTrans" cxnId="{2E06B05F-CCD3-4AED-A420-C0637B0ED475}">
      <dgm:prSet/>
      <dgm:spPr/>
      <dgm:t>
        <a:bodyPr/>
        <a:lstStyle/>
        <a:p>
          <a:endParaRPr lang="en-US"/>
        </a:p>
      </dgm:t>
    </dgm:pt>
    <dgm:pt modelId="{49FA15C4-8FC9-44D5-9ECE-19ECABF11E6C}">
      <dgm:prSet/>
      <dgm:spPr/>
      <dgm:t>
        <a:bodyPr/>
        <a:lstStyle/>
        <a:p>
          <a:r>
            <a:rPr lang="en-US" b="1" i="1" baseline="0" dirty="0"/>
            <a:t>Economic Costs: </a:t>
          </a:r>
          <a:r>
            <a:rPr lang="en-US" b="0" baseline="0" dirty="0"/>
            <a:t>Incurs significant healthcare, law enforcement, and community welfare expenses.</a:t>
          </a:r>
          <a:endParaRPr lang="en-US" dirty="0"/>
        </a:p>
      </dgm:t>
    </dgm:pt>
    <dgm:pt modelId="{195AA485-BF65-49E3-86D6-06BD2F62E703}" type="parTrans" cxnId="{288B40CA-9148-426B-947A-F656B575FBBC}">
      <dgm:prSet/>
      <dgm:spPr/>
      <dgm:t>
        <a:bodyPr/>
        <a:lstStyle/>
        <a:p>
          <a:endParaRPr lang="en-US"/>
        </a:p>
      </dgm:t>
    </dgm:pt>
    <dgm:pt modelId="{E8FEA4E7-F0F0-4D7C-B8F5-865FAB2EEA03}" type="sibTrans" cxnId="{288B40CA-9148-426B-947A-F656B575FBBC}">
      <dgm:prSet/>
      <dgm:spPr/>
      <dgm:t>
        <a:bodyPr/>
        <a:lstStyle/>
        <a:p>
          <a:endParaRPr lang="en-US"/>
        </a:p>
      </dgm:t>
    </dgm:pt>
    <dgm:pt modelId="{CA630DA5-591E-49BB-B53C-F303B5776AF5}">
      <dgm:prSet/>
      <dgm:spPr/>
      <dgm:t>
        <a:bodyPr/>
        <a:lstStyle/>
        <a:p>
          <a:r>
            <a:rPr lang="en-US" b="1" i="1" baseline="0" dirty="0"/>
            <a:t>Educational Disruption: </a:t>
          </a:r>
          <a:r>
            <a:rPr lang="en-US" b="0" baseline="0" dirty="0"/>
            <a:t>Affects school attendance and performance, influencing both victims and perpetrators.</a:t>
          </a:r>
          <a:endParaRPr lang="en-US" dirty="0"/>
        </a:p>
      </dgm:t>
    </dgm:pt>
    <dgm:pt modelId="{662B2078-B8C3-4954-8937-1D55AF69E2E2}" type="parTrans" cxnId="{3056DC73-BDAF-4CAF-99F2-9D62A65BEAAD}">
      <dgm:prSet/>
      <dgm:spPr/>
      <dgm:t>
        <a:bodyPr/>
        <a:lstStyle/>
        <a:p>
          <a:endParaRPr lang="en-US"/>
        </a:p>
      </dgm:t>
    </dgm:pt>
    <dgm:pt modelId="{76A5032D-E95F-440F-AF7A-2416AA3F234D}" type="sibTrans" cxnId="{3056DC73-BDAF-4CAF-99F2-9D62A65BEAAD}">
      <dgm:prSet/>
      <dgm:spPr/>
      <dgm:t>
        <a:bodyPr/>
        <a:lstStyle/>
        <a:p>
          <a:endParaRPr lang="en-US"/>
        </a:p>
      </dgm:t>
    </dgm:pt>
    <dgm:pt modelId="{11908081-022D-4015-9404-2B58B433FCD4}" type="pres">
      <dgm:prSet presAssocID="{1D3ADEA1-8FBF-4307-8ADA-20E4FA2ED8E2}" presName="Name0" presStyleCnt="0">
        <dgm:presLayoutVars>
          <dgm:dir/>
          <dgm:animLvl val="lvl"/>
          <dgm:resizeHandles val="exact"/>
        </dgm:presLayoutVars>
      </dgm:prSet>
      <dgm:spPr/>
    </dgm:pt>
    <dgm:pt modelId="{15EFD076-FC05-450B-8B21-BEE1ACE14848}" type="pres">
      <dgm:prSet presAssocID="{4C5B70BE-5227-4FEF-AF72-8A45C0A75038}" presName="boxAndChildren" presStyleCnt="0"/>
      <dgm:spPr/>
    </dgm:pt>
    <dgm:pt modelId="{5350DF09-24AC-4A3D-9F54-C0518D042D37}" type="pres">
      <dgm:prSet presAssocID="{4C5B70BE-5227-4FEF-AF72-8A45C0A75038}" presName="parentTextBox" presStyleLbl="node1" presStyleIdx="0" presStyleCnt="1"/>
      <dgm:spPr/>
    </dgm:pt>
    <dgm:pt modelId="{AA6AA1AE-A27B-414A-9518-5552EA2D2C87}" type="pres">
      <dgm:prSet presAssocID="{4C5B70BE-5227-4FEF-AF72-8A45C0A75038}" presName="entireBox" presStyleLbl="node1" presStyleIdx="0" presStyleCnt="1" custLinFactNeighborX="-3748" custLinFactNeighborY="-1419"/>
      <dgm:spPr/>
    </dgm:pt>
    <dgm:pt modelId="{A922F39C-E42F-4FC5-A636-69F1250CA3EA}" type="pres">
      <dgm:prSet presAssocID="{4C5B70BE-5227-4FEF-AF72-8A45C0A75038}" presName="descendantBox" presStyleCnt="0"/>
      <dgm:spPr/>
    </dgm:pt>
    <dgm:pt modelId="{5541608B-5930-4E92-9A49-82FA6DE6695A}" type="pres">
      <dgm:prSet presAssocID="{0B2432EE-8948-4423-A2E8-D15035BEF2C3}" presName="childTextBox" presStyleLbl="fgAccFollowNode1" presStyleIdx="0" presStyleCnt="3">
        <dgm:presLayoutVars>
          <dgm:bulletEnabled val="1"/>
        </dgm:presLayoutVars>
      </dgm:prSet>
      <dgm:spPr/>
    </dgm:pt>
    <dgm:pt modelId="{275E4628-C251-43CF-AA5D-36A7B3847260}" type="pres">
      <dgm:prSet presAssocID="{49FA15C4-8FC9-44D5-9ECE-19ECABF11E6C}" presName="childTextBox" presStyleLbl="fgAccFollowNode1" presStyleIdx="1" presStyleCnt="3">
        <dgm:presLayoutVars>
          <dgm:bulletEnabled val="1"/>
        </dgm:presLayoutVars>
      </dgm:prSet>
      <dgm:spPr/>
    </dgm:pt>
    <dgm:pt modelId="{7D29C4CC-525A-4274-9763-5742616CD825}" type="pres">
      <dgm:prSet presAssocID="{CA630DA5-591E-49BB-B53C-F303B5776AF5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C4ED5D16-6780-4D8E-9604-B331DF2A807C}" srcId="{1D3ADEA1-8FBF-4307-8ADA-20E4FA2ED8E2}" destId="{4C5B70BE-5227-4FEF-AF72-8A45C0A75038}" srcOrd="0" destOrd="0" parTransId="{7A530DF9-93BB-4034-BF1E-5F0FAEB1ACC8}" sibTransId="{9EB19786-5660-4387-AC99-A99AE3D265F9}"/>
    <dgm:cxn modelId="{4D55E321-3656-4DD9-914D-AAB09A3EBE26}" type="presOf" srcId="{0B2432EE-8948-4423-A2E8-D15035BEF2C3}" destId="{5541608B-5930-4E92-9A49-82FA6DE6695A}" srcOrd="0" destOrd="0" presId="urn:microsoft.com/office/officeart/2005/8/layout/process4"/>
    <dgm:cxn modelId="{CF2C3A39-1A2D-4A61-8CCB-CEF839A6DD26}" type="presOf" srcId="{4C5B70BE-5227-4FEF-AF72-8A45C0A75038}" destId="{5350DF09-24AC-4A3D-9F54-C0518D042D37}" srcOrd="0" destOrd="0" presId="urn:microsoft.com/office/officeart/2005/8/layout/process4"/>
    <dgm:cxn modelId="{2E06B05F-CCD3-4AED-A420-C0637B0ED475}" srcId="{4C5B70BE-5227-4FEF-AF72-8A45C0A75038}" destId="{0B2432EE-8948-4423-A2E8-D15035BEF2C3}" srcOrd="0" destOrd="0" parTransId="{65035D05-DEEB-47E7-95F3-B6D85BF9E88B}" sibTransId="{CC84C7E9-A55A-48E7-93D8-4400779910CD}"/>
    <dgm:cxn modelId="{3056DC73-BDAF-4CAF-99F2-9D62A65BEAAD}" srcId="{4C5B70BE-5227-4FEF-AF72-8A45C0A75038}" destId="{CA630DA5-591E-49BB-B53C-F303B5776AF5}" srcOrd="2" destOrd="0" parTransId="{662B2078-B8C3-4954-8937-1D55AF69E2E2}" sibTransId="{76A5032D-E95F-440F-AF7A-2416AA3F234D}"/>
    <dgm:cxn modelId="{49561056-7B5E-4DA6-A428-54594AFF46CF}" type="presOf" srcId="{1D3ADEA1-8FBF-4307-8ADA-20E4FA2ED8E2}" destId="{11908081-022D-4015-9404-2B58B433FCD4}" srcOrd="0" destOrd="0" presId="urn:microsoft.com/office/officeart/2005/8/layout/process4"/>
    <dgm:cxn modelId="{54F07B89-2AC8-4726-ADA2-FB162184395C}" type="presOf" srcId="{4C5B70BE-5227-4FEF-AF72-8A45C0A75038}" destId="{AA6AA1AE-A27B-414A-9518-5552EA2D2C87}" srcOrd="1" destOrd="0" presId="urn:microsoft.com/office/officeart/2005/8/layout/process4"/>
    <dgm:cxn modelId="{CE45D59B-926A-4959-B6D2-16EE12AE97AB}" type="presOf" srcId="{CA630DA5-591E-49BB-B53C-F303B5776AF5}" destId="{7D29C4CC-525A-4274-9763-5742616CD825}" srcOrd="0" destOrd="0" presId="urn:microsoft.com/office/officeart/2005/8/layout/process4"/>
    <dgm:cxn modelId="{C60E3AA7-A5C7-4345-B9E0-A944841F24C7}" type="presOf" srcId="{49FA15C4-8FC9-44D5-9ECE-19ECABF11E6C}" destId="{275E4628-C251-43CF-AA5D-36A7B3847260}" srcOrd="0" destOrd="0" presId="urn:microsoft.com/office/officeart/2005/8/layout/process4"/>
    <dgm:cxn modelId="{288B40CA-9148-426B-947A-F656B575FBBC}" srcId="{4C5B70BE-5227-4FEF-AF72-8A45C0A75038}" destId="{49FA15C4-8FC9-44D5-9ECE-19ECABF11E6C}" srcOrd="1" destOrd="0" parTransId="{195AA485-BF65-49E3-86D6-06BD2F62E703}" sibTransId="{E8FEA4E7-F0F0-4D7C-B8F5-865FAB2EEA03}"/>
    <dgm:cxn modelId="{DA6F7527-D025-4E3C-BD3D-CEBE98FB70A8}" type="presParOf" srcId="{11908081-022D-4015-9404-2B58B433FCD4}" destId="{15EFD076-FC05-450B-8B21-BEE1ACE14848}" srcOrd="0" destOrd="0" presId="urn:microsoft.com/office/officeart/2005/8/layout/process4"/>
    <dgm:cxn modelId="{4E3C1599-A318-42A8-A32D-0EADF0B39D99}" type="presParOf" srcId="{15EFD076-FC05-450B-8B21-BEE1ACE14848}" destId="{5350DF09-24AC-4A3D-9F54-C0518D042D37}" srcOrd="0" destOrd="0" presId="urn:microsoft.com/office/officeart/2005/8/layout/process4"/>
    <dgm:cxn modelId="{C3A18912-B996-4B67-B461-2104C1743339}" type="presParOf" srcId="{15EFD076-FC05-450B-8B21-BEE1ACE14848}" destId="{AA6AA1AE-A27B-414A-9518-5552EA2D2C87}" srcOrd="1" destOrd="0" presId="urn:microsoft.com/office/officeart/2005/8/layout/process4"/>
    <dgm:cxn modelId="{94E94596-7401-40F5-93F7-A10862830E66}" type="presParOf" srcId="{15EFD076-FC05-450B-8B21-BEE1ACE14848}" destId="{A922F39C-E42F-4FC5-A636-69F1250CA3EA}" srcOrd="2" destOrd="0" presId="urn:microsoft.com/office/officeart/2005/8/layout/process4"/>
    <dgm:cxn modelId="{3FB7D6CB-039D-406D-A2EA-E669FB47154F}" type="presParOf" srcId="{A922F39C-E42F-4FC5-A636-69F1250CA3EA}" destId="{5541608B-5930-4E92-9A49-82FA6DE6695A}" srcOrd="0" destOrd="0" presId="urn:microsoft.com/office/officeart/2005/8/layout/process4"/>
    <dgm:cxn modelId="{D26147D0-C32D-47F7-8DEC-31866D77B2F2}" type="presParOf" srcId="{A922F39C-E42F-4FC5-A636-69F1250CA3EA}" destId="{275E4628-C251-43CF-AA5D-36A7B3847260}" srcOrd="1" destOrd="0" presId="urn:microsoft.com/office/officeart/2005/8/layout/process4"/>
    <dgm:cxn modelId="{8CD6687A-4788-481A-A076-079279413E32}" type="presParOf" srcId="{A922F39C-E42F-4FC5-A636-69F1250CA3EA}" destId="{7D29C4CC-525A-4274-9763-5742616CD82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77127-856F-4721-AE2B-087E3F75AB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A11C72-2FE7-4D75-9001-7CF325257982}">
      <dgm:prSet custT="1"/>
      <dgm:spPr/>
      <dgm:t>
        <a:bodyPr/>
        <a:lstStyle/>
        <a:p>
          <a:r>
            <a:rPr lang="en-US" sz="1800" b="0" baseline="0" dirty="0"/>
            <a:t>Social media analytics involves collecting and analyzing data from social media platforms to identify trends, patterns, and </a:t>
          </a:r>
          <a:r>
            <a:rPr lang="en-US" sz="1800" b="0" baseline="0" dirty="0" err="1"/>
            <a:t>behaviours</a:t>
          </a:r>
          <a:r>
            <a:rPr lang="en-US" sz="1800" b="0" baseline="0" dirty="0"/>
            <a:t>.</a:t>
          </a:r>
          <a:endParaRPr lang="en-US" sz="1800" dirty="0"/>
        </a:p>
      </dgm:t>
    </dgm:pt>
    <dgm:pt modelId="{316D6354-2D67-4139-8B5F-1610D24334D7}" type="parTrans" cxnId="{DFFA48CF-A1C4-452E-AD49-18F8B962C09E}">
      <dgm:prSet/>
      <dgm:spPr/>
      <dgm:t>
        <a:bodyPr/>
        <a:lstStyle/>
        <a:p>
          <a:endParaRPr lang="en-US"/>
        </a:p>
      </dgm:t>
    </dgm:pt>
    <dgm:pt modelId="{ABD21281-8881-41FC-B892-26D42B01AC68}" type="sibTrans" cxnId="{DFFA48CF-A1C4-452E-AD49-18F8B962C09E}">
      <dgm:prSet/>
      <dgm:spPr/>
      <dgm:t>
        <a:bodyPr/>
        <a:lstStyle/>
        <a:p>
          <a:endParaRPr lang="en-US"/>
        </a:p>
      </dgm:t>
    </dgm:pt>
    <dgm:pt modelId="{47905650-1050-46B1-A961-314A38D55C47}">
      <dgm:prSet/>
      <dgm:spPr/>
      <dgm:t>
        <a:bodyPr/>
        <a:lstStyle/>
        <a:p>
          <a:r>
            <a:rPr lang="en-US" b="1" i="1" baseline="0" dirty="0"/>
            <a:t>Tools and Techniques:</a:t>
          </a:r>
          <a:r>
            <a:rPr lang="en-US" b="0" baseline="0" dirty="0"/>
            <a:t> Incorporates advanced techniques like natural language processing and sentiment analysis to interpret online interactions.</a:t>
          </a:r>
          <a:endParaRPr lang="en-US" dirty="0"/>
        </a:p>
      </dgm:t>
    </dgm:pt>
    <dgm:pt modelId="{8EC36442-6FF5-450E-9549-3E3C7FFD0C9C}" type="parTrans" cxnId="{77011CA4-8BDF-4055-AF26-AFE1BEA77D33}">
      <dgm:prSet/>
      <dgm:spPr/>
      <dgm:t>
        <a:bodyPr/>
        <a:lstStyle/>
        <a:p>
          <a:endParaRPr lang="en-US"/>
        </a:p>
      </dgm:t>
    </dgm:pt>
    <dgm:pt modelId="{92E3C4D5-920F-488B-B798-C9C0D3093323}" type="sibTrans" cxnId="{77011CA4-8BDF-4055-AF26-AFE1BEA77D33}">
      <dgm:prSet/>
      <dgm:spPr/>
      <dgm:t>
        <a:bodyPr/>
        <a:lstStyle/>
        <a:p>
          <a:endParaRPr lang="en-US"/>
        </a:p>
      </dgm:t>
    </dgm:pt>
    <dgm:pt modelId="{360DF7F4-032A-45D3-AD0D-6EC4BE728B86}">
      <dgm:prSet/>
      <dgm:spPr/>
      <dgm:t>
        <a:bodyPr/>
        <a:lstStyle/>
        <a:p>
          <a:r>
            <a:rPr lang="en-US" b="1" i="1" baseline="0" dirty="0"/>
            <a:t>Application to Youth Violence:</a:t>
          </a:r>
          <a:r>
            <a:rPr lang="en-US" b="0" baseline="0" dirty="0"/>
            <a:t> </a:t>
          </a:r>
        </a:p>
        <a:p>
          <a:r>
            <a:rPr lang="en-US" b="0" baseline="0" dirty="0"/>
            <a:t>Enables monitoring of communication patterns that may predict harmful </a:t>
          </a:r>
          <a:r>
            <a:rPr lang="en-US" b="0" baseline="0" dirty="0" err="1"/>
            <a:t>behaviours</a:t>
          </a:r>
          <a:r>
            <a:rPr lang="en-US" b="0" baseline="0" dirty="0"/>
            <a:t>, offering opportunities for early intervention.</a:t>
          </a:r>
          <a:endParaRPr lang="en-US" dirty="0"/>
        </a:p>
      </dgm:t>
    </dgm:pt>
    <dgm:pt modelId="{28A138B0-AEA2-4396-ADA1-8C3C56BF0F29}" type="parTrans" cxnId="{24691144-7AAC-4E88-B314-AFD3FC0A0E35}">
      <dgm:prSet/>
      <dgm:spPr/>
      <dgm:t>
        <a:bodyPr/>
        <a:lstStyle/>
        <a:p>
          <a:endParaRPr lang="en-US"/>
        </a:p>
      </dgm:t>
    </dgm:pt>
    <dgm:pt modelId="{80AEF3D1-6E7C-4D55-A27B-CA23FF837F41}" type="sibTrans" cxnId="{24691144-7AAC-4E88-B314-AFD3FC0A0E35}">
      <dgm:prSet/>
      <dgm:spPr/>
      <dgm:t>
        <a:bodyPr/>
        <a:lstStyle/>
        <a:p>
          <a:endParaRPr lang="en-US"/>
        </a:p>
      </dgm:t>
    </dgm:pt>
    <dgm:pt modelId="{F75F66D5-44E1-4C05-B530-E7C54D0EA6F2}" type="pres">
      <dgm:prSet presAssocID="{CB477127-856F-4721-AE2B-087E3F75AB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0A7FB9-0ED8-4FC4-8527-9B37EC04AB45}" type="pres">
      <dgm:prSet presAssocID="{A7A11C72-2FE7-4D75-9001-7CF325257982}" presName="hierRoot1" presStyleCnt="0"/>
      <dgm:spPr/>
    </dgm:pt>
    <dgm:pt modelId="{134A773D-A108-4A97-A94D-73FB694A5366}" type="pres">
      <dgm:prSet presAssocID="{A7A11C72-2FE7-4D75-9001-7CF325257982}" presName="composite" presStyleCnt="0"/>
      <dgm:spPr/>
    </dgm:pt>
    <dgm:pt modelId="{67EA4B9F-25F4-40BE-8E25-09EEB7F21106}" type="pres">
      <dgm:prSet presAssocID="{A7A11C72-2FE7-4D75-9001-7CF325257982}" presName="background" presStyleLbl="node0" presStyleIdx="0" presStyleCnt="1"/>
      <dgm:spPr/>
    </dgm:pt>
    <dgm:pt modelId="{1ADD27ED-659D-48AA-8F48-788949A91AA0}" type="pres">
      <dgm:prSet presAssocID="{A7A11C72-2FE7-4D75-9001-7CF325257982}" presName="text" presStyleLbl="fgAcc0" presStyleIdx="0" presStyleCnt="1" custLinFactNeighborX="-3870" custLinFactNeighborY="1406">
        <dgm:presLayoutVars>
          <dgm:chPref val="3"/>
        </dgm:presLayoutVars>
      </dgm:prSet>
      <dgm:spPr/>
    </dgm:pt>
    <dgm:pt modelId="{D391829F-175E-44ED-ACCE-347BC01D0368}" type="pres">
      <dgm:prSet presAssocID="{A7A11C72-2FE7-4D75-9001-7CF325257982}" presName="hierChild2" presStyleCnt="0"/>
      <dgm:spPr/>
    </dgm:pt>
    <dgm:pt modelId="{A656A2A7-6CCF-4092-85BC-752ECCE52BD1}" type="pres">
      <dgm:prSet presAssocID="{8EC36442-6FF5-450E-9549-3E3C7FFD0C9C}" presName="Name10" presStyleLbl="parChTrans1D2" presStyleIdx="0" presStyleCnt="2"/>
      <dgm:spPr/>
    </dgm:pt>
    <dgm:pt modelId="{0B4CF22C-17C1-4FEF-8F35-1B150614203F}" type="pres">
      <dgm:prSet presAssocID="{47905650-1050-46B1-A961-314A38D55C47}" presName="hierRoot2" presStyleCnt="0"/>
      <dgm:spPr/>
    </dgm:pt>
    <dgm:pt modelId="{3E00EFA7-4CFC-405F-B3A9-CD9EECF7ED55}" type="pres">
      <dgm:prSet presAssocID="{47905650-1050-46B1-A961-314A38D55C47}" presName="composite2" presStyleCnt="0"/>
      <dgm:spPr/>
    </dgm:pt>
    <dgm:pt modelId="{F045DFBB-E156-4F5B-AC20-AD99E1A25EEF}" type="pres">
      <dgm:prSet presAssocID="{47905650-1050-46B1-A961-314A38D55C47}" presName="background2" presStyleLbl="node2" presStyleIdx="0" presStyleCnt="2"/>
      <dgm:spPr/>
    </dgm:pt>
    <dgm:pt modelId="{B3974659-A850-4B5E-A90B-256953E976E7}" type="pres">
      <dgm:prSet presAssocID="{47905650-1050-46B1-A961-314A38D55C47}" presName="text2" presStyleLbl="fgAcc2" presStyleIdx="0" presStyleCnt="2">
        <dgm:presLayoutVars>
          <dgm:chPref val="3"/>
        </dgm:presLayoutVars>
      </dgm:prSet>
      <dgm:spPr/>
    </dgm:pt>
    <dgm:pt modelId="{B279CA1A-EBE9-445C-AD59-85C9655BE960}" type="pres">
      <dgm:prSet presAssocID="{47905650-1050-46B1-A961-314A38D55C47}" presName="hierChild3" presStyleCnt="0"/>
      <dgm:spPr/>
    </dgm:pt>
    <dgm:pt modelId="{CEE93BEB-CF99-4B22-A2C8-8A905D754421}" type="pres">
      <dgm:prSet presAssocID="{28A138B0-AEA2-4396-ADA1-8C3C56BF0F29}" presName="Name10" presStyleLbl="parChTrans1D2" presStyleIdx="1" presStyleCnt="2"/>
      <dgm:spPr/>
    </dgm:pt>
    <dgm:pt modelId="{406219A5-38F6-4656-B109-1FA8CC35618C}" type="pres">
      <dgm:prSet presAssocID="{360DF7F4-032A-45D3-AD0D-6EC4BE728B86}" presName="hierRoot2" presStyleCnt="0"/>
      <dgm:spPr/>
    </dgm:pt>
    <dgm:pt modelId="{7B2FE7A8-F8B7-4239-BD02-1B610BA7EB0A}" type="pres">
      <dgm:prSet presAssocID="{360DF7F4-032A-45D3-AD0D-6EC4BE728B86}" presName="composite2" presStyleCnt="0"/>
      <dgm:spPr/>
    </dgm:pt>
    <dgm:pt modelId="{344CA76D-B788-49C6-8DAA-6CD13AFFB403}" type="pres">
      <dgm:prSet presAssocID="{360DF7F4-032A-45D3-AD0D-6EC4BE728B86}" presName="background2" presStyleLbl="node2" presStyleIdx="1" presStyleCnt="2"/>
      <dgm:spPr/>
    </dgm:pt>
    <dgm:pt modelId="{CD4D3F6A-2F58-459A-A592-684A0E6CBB36}" type="pres">
      <dgm:prSet presAssocID="{360DF7F4-032A-45D3-AD0D-6EC4BE728B86}" presName="text2" presStyleLbl="fgAcc2" presStyleIdx="1" presStyleCnt="2">
        <dgm:presLayoutVars>
          <dgm:chPref val="3"/>
        </dgm:presLayoutVars>
      </dgm:prSet>
      <dgm:spPr/>
    </dgm:pt>
    <dgm:pt modelId="{92082C5B-FB35-4658-BD8B-6A61FEF47858}" type="pres">
      <dgm:prSet presAssocID="{360DF7F4-032A-45D3-AD0D-6EC4BE728B86}" presName="hierChild3" presStyleCnt="0"/>
      <dgm:spPr/>
    </dgm:pt>
  </dgm:ptLst>
  <dgm:cxnLst>
    <dgm:cxn modelId="{215D8B0C-4394-4D56-9F4B-A4ACD5FFA37A}" type="presOf" srcId="{8EC36442-6FF5-450E-9549-3E3C7FFD0C9C}" destId="{A656A2A7-6CCF-4092-85BC-752ECCE52BD1}" srcOrd="0" destOrd="0" presId="urn:microsoft.com/office/officeart/2005/8/layout/hierarchy1"/>
    <dgm:cxn modelId="{9AA1FD23-6ACF-4562-B9AE-6BEA02DA5A67}" type="presOf" srcId="{28A138B0-AEA2-4396-ADA1-8C3C56BF0F29}" destId="{CEE93BEB-CF99-4B22-A2C8-8A905D754421}" srcOrd="0" destOrd="0" presId="urn:microsoft.com/office/officeart/2005/8/layout/hierarchy1"/>
    <dgm:cxn modelId="{9BECFE33-A28C-4C60-932B-6DC523494C94}" type="presOf" srcId="{CB477127-856F-4721-AE2B-087E3F75ABD7}" destId="{F75F66D5-44E1-4C05-B530-E7C54D0EA6F2}" srcOrd="0" destOrd="0" presId="urn:microsoft.com/office/officeart/2005/8/layout/hierarchy1"/>
    <dgm:cxn modelId="{4993A943-B5B9-408D-AC6D-AFA6AF19FEF2}" type="presOf" srcId="{A7A11C72-2FE7-4D75-9001-7CF325257982}" destId="{1ADD27ED-659D-48AA-8F48-788949A91AA0}" srcOrd="0" destOrd="0" presId="urn:microsoft.com/office/officeart/2005/8/layout/hierarchy1"/>
    <dgm:cxn modelId="{24691144-7AAC-4E88-B314-AFD3FC0A0E35}" srcId="{A7A11C72-2FE7-4D75-9001-7CF325257982}" destId="{360DF7F4-032A-45D3-AD0D-6EC4BE728B86}" srcOrd="1" destOrd="0" parTransId="{28A138B0-AEA2-4396-ADA1-8C3C56BF0F29}" sibTransId="{80AEF3D1-6E7C-4D55-A27B-CA23FF837F41}"/>
    <dgm:cxn modelId="{77011CA4-8BDF-4055-AF26-AFE1BEA77D33}" srcId="{A7A11C72-2FE7-4D75-9001-7CF325257982}" destId="{47905650-1050-46B1-A961-314A38D55C47}" srcOrd="0" destOrd="0" parTransId="{8EC36442-6FF5-450E-9549-3E3C7FFD0C9C}" sibTransId="{92E3C4D5-920F-488B-B798-C9C0D3093323}"/>
    <dgm:cxn modelId="{DFFA48CF-A1C4-452E-AD49-18F8B962C09E}" srcId="{CB477127-856F-4721-AE2B-087E3F75ABD7}" destId="{A7A11C72-2FE7-4D75-9001-7CF325257982}" srcOrd="0" destOrd="0" parTransId="{316D6354-2D67-4139-8B5F-1610D24334D7}" sibTransId="{ABD21281-8881-41FC-B892-26D42B01AC68}"/>
    <dgm:cxn modelId="{A99131D6-CDA7-4AB1-B249-7D31A29C99D6}" type="presOf" srcId="{47905650-1050-46B1-A961-314A38D55C47}" destId="{B3974659-A850-4B5E-A90B-256953E976E7}" srcOrd="0" destOrd="0" presId="urn:microsoft.com/office/officeart/2005/8/layout/hierarchy1"/>
    <dgm:cxn modelId="{EE35CED8-6FE8-41EA-A785-D8ECA182D371}" type="presOf" srcId="{360DF7F4-032A-45D3-AD0D-6EC4BE728B86}" destId="{CD4D3F6A-2F58-459A-A592-684A0E6CBB36}" srcOrd="0" destOrd="0" presId="urn:microsoft.com/office/officeart/2005/8/layout/hierarchy1"/>
    <dgm:cxn modelId="{C5145F5C-FA5E-4373-AAA8-97C2BF1E156F}" type="presParOf" srcId="{F75F66D5-44E1-4C05-B530-E7C54D0EA6F2}" destId="{A60A7FB9-0ED8-4FC4-8527-9B37EC04AB45}" srcOrd="0" destOrd="0" presId="urn:microsoft.com/office/officeart/2005/8/layout/hierarchy1"/>
    <dgm:cxn modelId="{D8C25C63-88AF-42B5-A78B-AC8161264360}" type="presParOf" srcId="{A60A7FB9-0ED8-4FC4-8527-9B37EC04AB45}" destId="{134A773D-A108-4A97-A94D-73FB694A5366}" srcOrd="0" destOrd="0" presId="urn:microsoft.com/office/officeart/2005/8/layout/hierarchy1"/>
    <dgm:cxn modelId="{56E76046-9A77-4DED-801C-F0A9C7918EEC}" type="presParOf" srcId="{134A773D-A108-4A97-A94D-73FB694A5366}" destId="{67EA4B9F-25F4-40BE-8E25-09EEB7F21106}" srcOrd="0" destOrd="0" presId="urn:microsoft.com/office/officeart/2005/8/layout/hierarchy1"/>
    <dgm:cxn modelId="{BCB66F89-9BA6-44D3-8714-F566AD4D651D}" type="presParOf" srcId="{134A773D-A108-4A97-A94D-73FB694A5366}" destId="{1ADD27ED-659D-48AA-8F48-788949A91AA0}" srcOrd="1" destOrd="0" presId="urn:microsoft.com/office/officeart/2005/8/layout/hierarchy1"/>
    <dgm:cxn modelId="{04CBADB1-D8C2-4EBA-87FF-4A939961CAF0}" type="presParOf" srcId="{A60A7FB9-0ED8-4FC4-8527-9B37EC04AB45}" destId="{D391829F-175E-44ED-ACCE-347BC01D0368}" srcOrd="1" destOrd="0" presId="urn:microsoft.com/office/officeart/2005/8/layout/hierarchy1"/>
    <dgm:cxn modelId="{190AB8DA-854D-4CDC-84D6-B7C7E6EABCCF}" type="presParOf" srcId="{D391829F-175E-44ED-ACCE-347BC01D0368}" destId="{A656A2A7-6CCF-4092-85BC-752ECCE52BD1}" srcOrd="0" destOrd="0" presId="urn:microsoft.com/office/officeart/2005/8/layout/hierarchy1"/>
    <dgm:cxn modelId="{AF6F50EB-08F5-40DD-870B-F7C0D30BD9E8}" type="presParOf" srcId="{D391829F-175E-44ED-ACCE-347BC01D0368}" destId="{0B4CF22C-17C1-4FEF-8F35-1B150614203F}" srcOrd="1" destOrd="0" presId="urn:microsoft.com/office/officeart/2005/8/layout/hierarchy1"/>
    <dgm:cxn modelId="{1ED2EC97-95DA-4BD4-9A71-24BEA4E8638D}" type="presParOf" srcId="{0B4CF22C-17C1-4FEF-8F35-1B150614203F}" destId="{3E00EFA7-4CFC-405F-B3A9-CD9EECF7ED55}" srcOrd="0" destOrd="0" presId="urn:microsoft.com/office/officeart/2005/8/layout/hierarchy1"/>
    <dgm:cxn modelId="{F9DF76C6-C7D7-44FC-9818-E04DEFBF90B8}" type="presParOf" srcId="{3E00EFA7-4CFC-405F-B3A9-CD9EECF7ED55}" destId="{F045DFBB-E156-4F5B-AC20-AD99E1A25EEF}" srcOrd="0" destOrd="0" presId="urn:microsoft.com/office/officeart/2005/8/layout/hierarchy1"/>
    <dgm:cxn modelId="{59CB5F08-6FF9-452E-917E-B8B618BA90D9}" type="presParOf" srcId="{3E00EFA7-4CFC-405F-B3A9-CD9EECF7ED55}" destId="{B3974659-A850-4B5E-A90B-256953E976E7}" srcOrd="1" destOrd="0" presId="urn:microsoft.com/office/officeart/2005/8/layout/hierarchy1"/>
    <dgm:cxn modelId="{75B9D538-D1E2-4367-98B2-0397E09EBD95}" type="presParOf" srcId="{0B4CF22C-17C1-4FEF-8F35-1B150614203F}" destId="{B279CA1A-EBE9-445C-AD59-85C9655BE960}" srcOrd="1" destOrd="0" presId="urn:microsoft.com/office/officeart/2005/8/layout/hierarchy1"/>
    <dgm:cxn modelId="{618DA20A-E431-4A89-8818-EEC94FB431AB}" type="presParOf" srcId="{D391829F-175E-44ED-ACCE-347BC01D0368}" destId="{CEE93BEB-CF99-4B22-A2C8-8A905D754421}" srcOrd="2" destOrd="0" presId="urn:microsoft.com/office/officeart/2005/8/layout/hierarchy1"/>
    <dgm:cxn modelId="{36DBAD01-8AED-452C-ACC5-8032D1AC8A31}" type="presParOf" srcId="{D391829F-175E-44ED-ACCE-347BC01D0368}" destId="{406219A5-38F6-4656-B109-1FA8CC35618C}" srcOrd="3" destOrd="0" presId="urn:microsoft.com/office/officeart/2005/8/layout/hierarchy1"/>
    <dgm:cxn modelId="{4E2B22BC-BAF6-4EF2-A34D-0EE6DD7B6DB4}" type="presParOf" srcId="{406219A5-38F6-4656-B109-1FA8CC35618C}" destId="{7B2FE7A8-F8B7-4239-BD02-1B610BA7EB0A}" srcOrd="0" destOrd="0" presId="urn:microsoft.com/office/officeart/2005/8/layout/hierarchy1"/>
    <dgm:cxn modelId="{ADEA36BE-FBB3-461A-ADEC-21967C17A492}" type="presParOf" srcId="{7B2FE7A8-F8B7-4239-BD02-1B610BA7EB0A}" destId="{344CA76D-B788-49C6-8DAA-6CD13AFFB403}" srcOrd="0" destOrd="0" presId="urn:microsoft.com/office/officeart/2005/8/layout/hierarchy1"/>
    <dgm:cxn modelId="{94B58E73-B9FE-4F5F-81C5-77493D0AAAF4}" type="presParOf" srcId="{7B2FE7A8-F8B7-4239-BD02-1B610BA7EB0A}" destId="{CD4D3F6A-2F58-459A-A592-684A0E6CBB36}" srcOrd="1" destOrd="0" presId="urn:microsoft.com/office/officeart/2005/8/layout/hierarchy1"/>
    <dgm:cxn modelId="{8BDE1909-E2CE-43A1-8AE6-AE6CB42D5F57}" type="presParOf" srcId="{406219A5-38F6-4656-B109-1FA8CC35618C}" destId="{92082C5B-FB35-4658-BD8B-6A61FEF478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AA1AE-A27B-414A-9518-5552EA2D2C87}">
      <dsp:nvSpPr>
        <dsp:cNvPr id="0" name=""/>
        <dsp:cNvSpPr/>
      </dsp:nvSpPr>
      <dsp:spPr>
        <a:xfrm>
          <a:off x="0" y="0"/>
          <a:ext cx="6099049" cy="3865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baseline="0" dirty="0"/>
            <a:t>Youth violence encompasses a range of harmful behaviors among individuals aged 10-24, including bullying, physical fights, and severe assaults that can lead to injury or death.</a:t>
          </a:r>
          <a:endParaRPr lang="en-US" sz="2400" kern="1200" dirty="0"/>
        </a:p>
      </dsp:txBody>
      <dsp:txXfrm>
        <a:off x="0" y="0"/>
        <a:ext cx="6099049" cy="2087403"/>
      </dsp:txXfrm>
    </dsp:sp>
    <dsp:sp modelId="{5541608B-5930-4E92-9A49-82FA6DE6695A}">
      <dsp:nvSpPr>
        <dsp:cNvPr id="0" name=""/>
        <dsp:cNvSpPr/>
      </dsp:nvSpPr>
      <dsp:spPr>
        <a:xfrm>
          <a:off x="2978" y="2010092"/>
          <a:ext cx="2031030" cy="17781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baseline="0" dirty="0"/>
            <a:t>Emotional Impact: </a:t>
          </a:r>
          <a:r>
            <a:rPr lang="en-US" sz="1500" b="0" kern="1200" baseline="0" dirty="0"/>
            <a:t>Leads to long-term trauma and fear within communities.</a:t>
          </a:r>
          <a:endParaRPr lang="en-US" sz="1500" kern="1200" dirty="0"/>
        </a:p>
      </dsp:txBody>
      <dsp:txXfrm>
        <a:off x="2978" y="2010092"/>
        <a:ext cx="2031030" cy="1778158"/>
      </dsp:txXfrm>
    </dsp:sp>
    <dsp:sp modelId="{275E4628-C251-43CF-AA5D-36A7B3847260}">
      <dsp:nvSpPr>
        <dsp:cNvPr id="0" name=""/>
        <dsp:cNvSpPr/>
      </dsp:nvSpPr>
      <dsp:spPr>
        <a:xfrm>
          <a:off x="2034009" y="2010092"/>
          <a:ext cx="2031030" cy="17781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baseline="0" dirty="0"/>
            <a:t>Economic Costs: </a:t>
          </a:r>
          <a:r>
            <a:rPr lang="en-US" sz="1500" b="0" kern="1200" baseline="0" dirty="0"/>
            <a:t>Incurs significant healthcare, law enforcement, and community welfare expenses.</a:t>
          </a:r>
          <a:endParaRPr lang="en-US" sz="1500" kern="1200" dirty="0"/>
        </a:p>
      </dsp:txBody>
      <dsp:txXfrm>
        <a:off x="2034009" y="2010092"/>
        <a:ext cx="2031030" cy="1778158"/>
      </dsp:txXfrm>
    </dsp:sp>
    <dsp:sp modelId="{7D29C4CC-525A-4274-9763-5742616CD825}">
      <dsp:nvSpPr>
        <dsp:cNvPr id="0" name=""/>
        <dsp:cNvSpPr/>
      </dsp:nvSpPr>
      <dsp:spPr>
        <a:xfrm>
          <a:off x="4065039" y="2010092"/>
          <a:ext cx="2031030" cy="17781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baseline="0" dirty="0"/>
            <a:t>Educational Disruption: </a:t>
          </a:r>
          <a:r>
            <a:rPr lang="en-US" sz="1500" b="0" kern="1200" baseline="0" dirty="0"/>
            <a:t>Affects school attendance and performance, influencing both victims and perpetrators.</a:t>
          </a:r>
          <a:endParaRPr lang="en-US" sz="1500" kern="1200" dirty="0"/>
        </a:p>
      </dsp:txBody>
      <dsp:txXfrm>
        <a:off x="4065039" y="2010092"/>
        <a:ext cx="2031030" cy="1778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3BEB-CF99-4B22-A2C8-8A905D754421}">
      <dsp:nvSpPr>
        <dsp:cNvPr id="0" name=""/>
        <dsp:cNvSpPr/>
      </dsp:nvSpPr>
      <dsp:spPr>
        <a:xfrm>
          <a:off x="5109467" y="2201196"/>
          <a:ext cx="2217832" cy="962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73"/>
              </a:lnTo>
              <a:lnTo>
                <a:pt x="2217832" y="645973"/>
              </a:lnTo>
              <a:lnTo>
                <a:pt x="2217832" y="96215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6A2A7-6CCF-4092-85BC-752ECCE52BD1}">
      <dsp:nvSpPr>
        <dsp:cNvPr id="0" name=""/>
        <dsp:cNvSpPr/>
      </dsp:nvSpPr>
      <dsp:spPr>
        <a:xfrm>
          <a:off x="3155804" y="2201196"/>
          <a:ext cx="1953663" cy="962154"/>
        </a:xfrm>
        <a:custGeom>
          <a:avLst/>
          <a:gdLst/>
          <a:ahLst/>
          <a:cxnLst/>
          <a:rect l="0" t="0" r="0" b="0"/>
          <a:pathLst>
            <a:path>
              <a:moveTo>
                <a:pt x="1953663" y="0"/>
              </a:moveTo>
              <a:lnTo>
                <a:pt x="1953663" y="645973"/>
              </a:lnTo>
              <a:lnTo>
                <a:pt x="0" y="645973"/>
              </a:lnTo>
              <a:lnTo>
                <a:pt x="0" y="96215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A4B9F-25F4-40BE-8E25-09EEB7F21106}">
      <dsp:nvSpPr>
        <dsp:cNvPr id="0" name=""/>
        <dsp:cNvSpPr/>
      </dsp:nvSpPr>
      <dsp:spPr>
        <a:xfrm>
          <a:off x="3402946" y="33914"/>
          <a:ext cx="3413041" cy="216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D27ED-659D-48AA-8F48-788949A91AA0}">
      <dsp:nvSpPr>
        <dsp:cNvPr id="0" name=""/>
        <dsp:cNvSpPr/>
      </dsp:nvSpPr>
      <dsp:spPr>
        <a:xfrm>
          <a:off x="3782173" y="394180"/>
          <a:ext cx="3413041" cy="216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 dirty="0"/>
            <a:t>Social media analytics involves collecting and analyzing data from social media platforms to identify trends, patterns, and </a:t>
          </a:r>
          <a:r>
            <a:rPr lang="en-US" sz="1800" b="0" kern="1200" baseline="0" dirty="0" err="1"/>
            <a:t>behaviours</a:t>
          </a:r>
          <a:r>
            <a:rPr lang="en-US" sz="1800" b="0" kern="1200" baseline="0" dirty="0"/>
            <a:t>.</a:t>
          </a:r>
          <a:endParaRPr lang="en-US" sz="1800" kern="1200" dirty="0"/>
        </a:p>
      </dsp:txBody>
      <dsp:txXfrm>
        <a:off x="3845650" y="457657"/>
        <a:ext cx="3286087" cy="2040327"/>
      </dsp:txXfrm>
    </dsp:sp>
    <dsp:sp modelId="{F045DFBB-E156-4F5B-AC20-AD99E1A25EEF}">
      <dsp:nvSpPr>
        <dsp:cNvPr id="0" name=""/>
        <dsp:cNvSpPr/>
      </dsp:nvSpPr>
      <dsp:spPr>
        <a:xfrm>
          <a:off x="1449283" y="3163350"/>
          <a:ext cx="3413041" cy="216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74659-A850-4B5E-A90B-256953E976E7}">
      <dsp:nvSpPr>
        <dsp:cNvPr id="0" name=""/>
        <dsp:cNvSpPr/>
      </dsp:nvSpPr>
      <dsp:spPr>
        <a:xfrm>
          <a:off x="1828510" y="3523616"/>
          <a:ext cx="3413041" cy="216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baseline="0" dirty="0"/>
            <a:t>Tools and Techniques:</a:t>
          </a:r>
          <a:r>
            <a:rPr lang="en-US" sz="1600" b="0" kern="1200" baseline="0" dirty="0"/>
            <a:t> Incorporates advanced techniques like natural language processing and sentiment analysis to interpret online interactions.</a:t>
          </a:r>
          <a:endParaRPr lang="en-US" sz="1600" kern="1200" dirty="0"/>
        </a:p>
      </dsp:txBody>
      <dsp:txXfrm>
        <a:off x="1891987" y="3587093"/>
        <a:ext cx="3286087" cy="2040327"/>
      </dsp:txXfrm>
    </dsp:sp>
    <dsp:sp modelId="{344CA76D-B788-49C6-8DAA-6CD13AFFB403}">
      <dsp:nvSpPr>
        <dsp:cNvPr id="0" name=""/>
        <dsp:cNvSpPr/>
      </dsp:nvSpPr>
      <dsp:spPr>
        <a:xfrm>
          <a:off x="5620778" y="3163350"/>
          <a:ext cx="3413041" cy="216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D3F6A-2F58-459A-A592-684A0E6CBB36}">
      <dsp:nvSpPr>
        <dsp:cNvPr id="0" name=""/>
        <dsp:cNvSpPr/>
      </dsp:nvSpPr>
      <dsp:spPr>
        <a:xfrm>
          <a:off x="6000005" y="3523616"/>
          <a:ext cx="3413041" cy="216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baseline="0" dirty="0"/>
            <a:t>Application to Youth Violence:</a:t>
          </a:r>
          <a:r>
            <a:rPr lang="en-US" sz="1600" b="0" kern="1200" baseline="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baseline="0" dirty="0"/>
            <a:t>Enables monitoring of communication patterns that may predict harmful </a:t>
          </a:r>
          <a:r>
            <a:rPr lang="en-US" sz="1600" b="0" kern="1200" baseline="0" dirty="0" err="1"/>
            <a:t>behaviours</a:t>
          </a:r>
          <a:r>
            <a:rPr lang="en-US" sz="1600" b="0" kern="1200" baseline="0" dirty="0"/>
            <a:t>, offering opportunities for early intervention.</a:t>
          </a:r>
          <a:endParaRPr lang="en-US" sz="1600" kern="1200" dirty="0"/>
        </a:p>
      </dsp:txBody>
      <dsp:txXfrm>
        <a:off x="6063482" y="3587093"/>
        <a:ext cx="3286087" cy="204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4E25B-65D9-4132-951C-71FD8C446AA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F72F-254E-46DB-96DF-258793D6B1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4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966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567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47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748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576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034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930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723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075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011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730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931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014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8793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433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528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DB5B-E67E-F263-800A-80637D3B6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F66FF-32ED-70D7-38E3-2EF283696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B4A8-31E9-1A84-A4F5-F798B483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2F6F1-B48D-1903-D7F9-7A161805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C10E-0BB3-8C66-505A-03DEEE7E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472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1F94-4ED8-55B4-57BD-B98AB4EA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DC33D-6F35-6644-549E-991FBE975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DF7CE-0C91-5AE3-3D62-D7AF4479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A9442-A8E9-73E9-91C2-E07D5542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1354-17F5-2EAD-C47F-D1A6913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08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74EF9-0C16-9644-AE19-0E49B9733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BC907-8F75-3C12-E4C6-A6B060B43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CA436-52EC-8099-87A7-C0B7042B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7F5-4763-FB9F-358D-A74F3F4B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EF8E9-DC52-1112-AE0E-8096A613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95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: Image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3A4E5-02E8-8442-8D2A-3D68B22F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326F7D-7C74-B741-BA4E-D24AE4586251}" type="datetime1">
              <a:rPr lang="en-GB" smtClean="0"/>
              <a:pPr/>
              <a:t>16/04/2024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84A38-9051-C74E-9B72-693FAB01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70CB9-70F5-E145-AADD-4EC056E2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4D5D73-DE4A-4140-ACE2-2BDDD1ADB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BE99D-7525-1F46-976A-7EE336907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743595"/>
            <a:ext cx="10524893" cy="2387600"/>
          </a:xfrm>
        </p:spPr>
        <p:txBody>
          <a:bodyPr anchor="b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B17CAB-CD35-7D4D-8FF7-5FA0DA019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131195"/>
            <a:ext cx="10524893" cy="2113488"/>
          </a:xfr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BCA5C-B2A9-AF47-9731-2F3382D70A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205" y="378946"/>
            <a:ext cx="2078908" cy="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978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9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90670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2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250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39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6DB4-86FD-4375-5824-D2A8720B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0244A-7BFE-E396-32BA-5937492A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D54D9-6F40-0DD0-6CDD-961D80FD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9EFB-65FE-89B5-79EA-70B5134C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5556D-5743-98CC-F19E-1B17D048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966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617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960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451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: Image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3A4E5-02E8-8442-8D2A-3D68B22F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326F7D-7C74-B741-BA4E-D24AE4586251}" type="datetime1">
              <a:rPr lang="en-GB" smtClean="0"/>
              <a:pPr/>
              <a:t>16/04/2024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84A38-9051-C74E-9B72-693FAB01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70CB9-70F5-E145-AADD-4EC056E2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4D5D73-DE4A-4140-ACE2-2BDDD1ADB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BE99D-7525-1F46-976A-7EE336907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743595"/>
            <a:ext cx="10524893" cy="2387600"/>
          </a:xfrm>
        </p:spPr>
        <p:txBody>
          <a:bodyPr anchor="b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B17CAB-CD35-7D4D-8FF7-5FA0DA019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131195"/>
            <a:ext cx="10524893" cy="2113488"/>
          </a:xfr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BCA5C-B2A9-AF47-9731-2F3382D70A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205" y="378946"/>
            <a:ext cx="2078908" cy="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1ACD-C6E4-2AEC-2DD5-5444CE7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58D2B-23A7-EB23-7EFD-0F1AAE29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E5B1-EE1E-4473-679E-E0DB2B86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AA396-7C84-B37A-FCF7-32FA59B9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B0813-98A4-B34A-CD03-73307ABB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2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7C68-BC74-B3F0-E911-5E68A489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214E-881D-EAC7-BD43-36BB4507A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DEC23-4322-C303-3562-E11B8E4F0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CD533-E2CF-B9EB-06B5-D436CD67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F9EA8-50A0-3836-566A-64605CD4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59CF-9CDB-EB28-760E-9FB6D0C7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8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FF1A-D93C-3B8F-AB45-1EB7011C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01C5D-1D7E-4D80-22D0-7DF6E23C6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E5B7-5224-52CB-AEEC-78861B276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D9D8F-5233-7B2D-65C0-DCDBBF240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EFCC5-5E74-2E15-240D-9A4E9BBBB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6D868-04A5-DA80-328B-BF02E479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BFBBF-3A61-4D27-84AD-D2E32838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CB635-303F-B451-546E-A888EF85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5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85CE-B532-9503-0B3B-C4838C26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3F05A-3264-0FCA-4776-2DA7F2C4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06F7F-87E0-069E-5751-162B74DB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427D6-0700-3071-E582-5C760356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93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DEEC2-5AFE-EE61-3990-F22CA254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D4107-2B43-3C7B-18E5-17D30990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BC7B7-BC24-42C4-B7B4-7E68AA38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0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1971-4F61-2ADD-A462-BB1CE72C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0C61-C406-14CC-42BE-EA99F5114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98E17-9932-CFCD-3F80-3323DD62F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4762D-F4F1-F8C7-E169-D7B57B69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BF86F-8970-E383-3B1E-F17ED8DB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ED29B-53EF-9CF2-4FEE-552D363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41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8493-F93F-F60F-745B-42286355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62C21-851D-BCA2-D8CB-0E92D0D0B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218B1-4CFC-6BC7-78FA-21E648DE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FA5C-4B8C-09A9-C352-537E0EDA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7C51-6C09-2CD8-1568-B90F88CA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7B53-0A07-09E3-AC4A-AAAE6DDB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57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5AF14-6076-BC42-7706-CAFAF950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078EE-975F-CD09-4472-D647C1DE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EC87-CA31-00F5-DEA0-D818499AD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1DE1-8448-26F8-8ED3-DACF46371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F81A-0517-465D-F758-9D6036A05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87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15AA03D-5318-4D67-9C79-D2B7019DDB96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F80BD7B-EB1F-437A-AF6F-A3C0ED3B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31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dc.gov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29F209-A916-E649-9424-B9FCAC5A3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" y="702730"/>
            <a:ext cx="3498087" cy="55767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000" i="1" kern="1200" dirty="0">
                <a:latin typeface="Century Schoolbook" panose="02040604050505020304" pitchFamily="18" charset="0"/>
                <a:cs typeface="+mj-cs"/>
                <a:sym typeface="Times New Roman"/>
              </a:rPr>
              <a:t>Opportunities and Risks of using social media data to intervene and prevent youth violence</a:t>
            </a:r>
            <a:br>
              <a:rPr lang="en-US" sz="4000" i="1" kern="1200" dirty="0">
                <a:latin typeface="Century Schoolbook" panose="02040604050505020304" pitchFamily="18" charset="0"/>
                <a:cs typeface="+mj-cs"/>
                <a:sym typeface="Times New Roman"/>
              </a:rPr>
            </a:br>
            <a:br>
              <a:rPr lang="en-US" sz="4400" i="1" kern="1200" dirty="0">
                <a:latin typeface="+mj-lt"/>
                <a:ea typeface="+mj-ea"/>
                <a:cs typeface="+mj-cs"/>
                <a:sym typeface="Times New Roman"/>
              </a:rPr>
            </a:br>
            <a:br>
              <a:rPr lang="en-US" sz="4400" i="1" kern="1200" dirty="0">
                <a:latin typeface="+mj-lt"/>
                <a:ea typeface="+mj-ea"/>
                <a:cs typeface="+mj-cs"/>
                <a:sym typeface="Times New Roman"/>
              </a:rPr>
            </a:br>
            <a:br>
              <a:rPr lang="en-US" sz="4400" i="1" kern="1200" dirty="0">
                <a:latin typeface="+mj-lt"/>
                <a:ea typeface="+mj-ea"/>
                <a:cs typeface="+mj-cs"/>
                <a:sym typeface="Times New Roman"/>
              </a:rPr>
            </a:br>
            <a:r>
              <a:rPr lang="en-US" sz="2700" b="0" i="1" kern="1200" dirty="0">
                <a:latin typeface="Century Schoolbook" panose="02040604050505020304" pitchFamily="18" charset="0"/>
                <a:cs typeface="+mj-cs"/>
                <a:sym typeface="Times New Roman"/>
              </a:rPr>
              <a:t>Dr. Akshi Kumar</a:t>
            </a:r>
            <a:br>
              <a:rPr lang="en-US" sz="2700" b="0" i="1" kern="1200" dirty="0">
                <a:latin typeface="Century Schoolbook" panose="02040604050505020304" pitchFamily="18" charset="0"/>
                <a:cs typeface="+mj-cs"/>
                <a:sym typeface="Times New Roman"/>
              </a:rPr>
            </a:br>
            <a:br>
              <a:rPr lang="en-US" sz="2700" b="0" i="1" kern="1200" dirty="0">
                <a:latin typeface="Century Schoolbook" panose="02040604050505020304" pitchFamily="18" charset="0"/>
                <a:cs typeface="+mj-cs"/>
                <a:sym typeface="Times New Roman"/>
              </a:rPr>
            </a:br>
            <a:r>
              <a:rPr lang="en-US" sz="2200" b="0" i="1" kern="1200" dirty="0">
                <a:latin typeface="Century Schoolbook" panose="02040604050505020304" pitchFamily="18" charset="0"/>
                <a:cs typeface="+mj-cs"/>
                <a:sym typeface="Times New Roman"/>
              </a:rPr>
              <a:t>Akshi.Kumar@gold.ac.uk</a:t>
            </a:r>
            <a:br>
              <a:rPr lang="en-US" sz="2700" b="0" i="1" kern="1200" dirty="0">
                <a:latin typeface="Century Schoolbook" panose="02040604050505020304" pitchFamily="18" charset="0"/>
                <a:cs typeface="+mj-cs"/>
                <a:sym typeface="Times New Roman"/>
              </a:rPr>
            </a:br>
            <a:br>
              <a:rPr lang="en-US" sz="4400" kern="1200" cap="none" dirty="0">
                <a:latin typeface="+mj-lt"/>
                <a:ea typeface="+mj-ea"/>
                <a:cs typeface="+mj-cs"/>
              </a:rPr>
            </a:br>
            <a:br>
              <a:rPr lang="en-US" sz="2500" kern="1200" cap="none" dirty="0">
                <a:latin typeface="+mj-lt"/>
                <a:ea typeface="+mj-ea"/>
                <a:cs typeface="+mj-cs"/>
              </a:rPr>
            </a:br>
            <a:br>
              <a:rPr lang="en-US" sz="2500" kern="1200" cap="none" dirty="0">
                <a:latin typeface="+mj-lt"/>
                <a:ea typeface="+mj-ea"/>
                <a:cs typeface="+mj-cs"/>
              </a:rPr>
            </a:br>
            <a:endParaRPr lang="en-US" sz="25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BBCBE-C09E-174C-AE67-7AD6CF41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9032" y="1110137"/>
            <a:ext cx="7304096" cy="53269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  <a:cs typeface="+mn-cs"/>
              </a:rPr>
              <a:t>Contextual Background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Schoolbook" panose="02040604050505020304" pitchFamily="18" charset="0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  <a:cs typeface="+mn-cs"/>
              </a:rPr>
              <a:t>Opportunities of Using Social Media Analytics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Schoolbook" panose="02040604050505020304" pitchFamily="18" charset="0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  <a:cs typeface="+mn-cs"/>
              </a:rPr>
              <a:t>Risks and Ethical Considerations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Schoolbook" panose="02040604050505020304" pitchFamily="18" charset="0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  <a:cs typeface="+mn-cs"/>
              </a:rPr>
              <a:t>Questions for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52C92-5162-1617-CB6A-45080E59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196" y="137160"/>
            <a:ext cx="1275932" cy="3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1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84047" y="548640"/>
            <a:ext cx="7265261" cy="18059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b="1" dirty="0">
                <a:sym typeface="Times New Roman"/>
              </a:rPr>
              <a:t>Enhancing Community Engagement</a:t>
            </a:r>
            <a:br>
              <a:rPr lang="en-US" sz="2500" dirty="0">
                <a:sym typeface="Times New Roman"/>
              </a:rPr>
            </a:br>
            <a:br>
              <a:rPr lang="en-US" sz="2500" dirty="0">
                <a:sym typeface="Times New Roman"/>
              </a:rPr>
            </a:br>
            <a:br>
              <a:rPr lang="en-US" sz="2500" dirty="0">
                <a:sym typeface="Times New Roman"/>
              </a:rPr>
            </a:br>
            <a:endParaRPr lang="en-US" sz="2500" dirty="0"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18105" y="1582755"/>
            <a:ext cx="7265261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Social media platforms can strengthen community ties and create supportive networks, crucial in violence prevention.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Peer Monitoring: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Encouraging peer monitoring to foster a supportive online community environment.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Support Groups: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Facilitating online support groups that provide a </a:t>
            </a:r>
            <a:r>
              <a:rPr lang="en-US" sz="2400" kern="0" dirty="0">
                <a:cs typeface="Times New Roman"/>
                <a:sym typeface="Times New Roman"/>
              </a:rPr>
              <a:t>safe space for expression and counseling.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F321C25F-AF8B-3F19-E2D0-BB4198B14688}"/>
              </a:ext>
            </a:extLst>
          </p:cNvPr>
          <p:cNvSpPr txBox="1"/>
          <p:nvPr/>
        </p:nvSpPr>
        <p:spPr>
          <a:xfrm>
            <a:off x="52163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3E927-B214-F386-5D64-09BFE46F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28" y="372054"/>
            <a:ext cx="2971953" cy="2159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5499E5-5F83-B50F-E84E-6F46A6B6769C}"/>
              </a:ext>
            </a:extLst>
          </p:cNvPr>
          <p:cNvSpPr txBox="1"/>
          <p:nvPr/>
        </p:nvSpPr>
        <p:spPr>
          <a:xfrm>
            <a:off x="7964424" y="2531165"/>
            <a:ext cx="3056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/>
              <a:t>Image Source</a:t>
            </a:r>
            <a:r>
              <a:rPr lang="en-IN" sz="800" dirty="0"/>
              <a:t>: https://www.beataddiction.com/peer-support-history-importance-and-forms/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CE61D7-AD14-CD57-CBE0-8C6432A6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65" y="3731714"/>
            <a:ext cx="3194116" cy="26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897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675269" y="3429000"/>
            <a:ext cx="10515600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54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Risks and Ethical Considerations</a:t>
            </a: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13360" y="899499"/>
            <a:ext cx="11439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5999D0DA-9597-7A73-0BEC-6384FEA28634}"/>
              </a:ext>
            </a:extLst>
          </p:cNvPr>
          <p:cNvSpPr txBox="1"/>
          <p:nvPr/>
        </p:nvSpPr>
        <p:spPr>
          <a:xfrm>
            <a:off x="0" y="6437150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280790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431429" y="1369700"/>
            <a:ext cx="10515600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Privacy Concerns</a:t>
            </a: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94641" y="1561335"/>
            <a:ext cx="1018032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Utilizing social media analytics raises significant privacy concerns, particularly regarding the monitoring of individuals without explicit consent.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Intrusive Monitoring: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Potential for perceived or actual intrusive surveillance, impacting user trust and comfort.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Data Security: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Risks associated with data breaches and unauthorized access to sensitive personal information.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Consent Issues: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Challenges in obtaining genuine consent from youth, complicating the ethical landscape.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C61E7-46AA-AA0E-91F5-5CD287E8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511" y="188539"/>
            <a:ext cx="1130358" cy="1181161"/>
          </a:xfrm>
          <a:prstGeom prst="rect">
            <a:avLst/>
          </a:prstGeom>
        </p:spPr>
      </p:pic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1FCD893E-0332-2D41-4021-FEE150558EBF}"/>
              </a:ext>
            </a:extLst>
          </p:cNvPr>
          <p:cNvSpPr txBox="1"/>
          <p:nvPr/>
        </p:nvSpPr>
        <p:spPr>
          <a:xfrm>
            <a:off x="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15403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547253" y="1380387"/>
            <a:ext cx="10515600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Misinterpretations and Bias</a:t>
            </a: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167641" y="962937"/>
            <a:ext cx="8984116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Analytical tools are not free from biases, which can lead to misinterpretations and affect the accuracy of interventions.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Algorithmic Bias: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Risk of embedding existing societal biases into algorithms, potentially targeting or misidentifying specific groups. </a:t>
            </a:r>
          </a:p>
          <a:p>
            <a:pPr marL="742950" lvl="1" indent="-28575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 predictive policing tool might disproportionately flag minority youth as potential offenders due to training on arrest records that reflect historical racial biases in law enforcement practices.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Consequences of Errors: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False positives (unnecessary intervention) and false negatives (missed interventions).</a:t>
            </a:r>
          </a:p>
          <a:p>
            <a:pPr marL="742950" lvl="1" indent="-28575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 social media monitoring system designed to prevent school violence might interpret a student's joking comment about "destroying" opponents in a video game as a genuine threat (false positive), leading to an unnecessary suspension. Conversely, the same system might miss a cryptic message subtly indicating plans for a real fight (false negative), resulting in a missed opportunity to intervene before the situation escalates at school.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BF677-6D1A-D704-872D-873912EE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757" y="2682027"/>
            <a:ext cx="2075688" cy="1493945"/>
          </a:xfrm>
          <a:prstGeom prst="rect">
            <a:avLst/>
          </a:prstGeom>
        </p:spPr>
      </p:pic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009C36E1-DC6B-8B0D-9243-9A17B8BE805C}"/>
              </a:ext>
            </a:extLst>
          </p:cNvPr>
          <p:cNvSpPr txBox="1"/>
          <p:nvPr/>
        </p:nvSpPr>
        <p:spPr>
          <a:xfrm>
            <a:off x="967195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3F84C-CEF9-A3B1-47D1-E03022EBF74A}"/>
              </a:ext>
            </a:extLst>
          </p:cNvPr>
          <p:cNvSpPr txBox="1"/>
          <p:nvPr/>
        </p:nvSpPr>
        <p:spPr>
          <a:xfrm>
            <a:off x="9792426" y="4205957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/>
              <a:t>Image Source: Vedangvats.com</a:t>
            </a:r>
          </a:p>
        </p:txBody>
      </p:sp>
    </p:spTree>
    <p:extLst>
      <p:ext uri="{BB962C8B-B14F-4D97-AF65-F5344CB8AC3E}">
        <p14:creationId xmlns:p14="http://schemas.microsoft.com/office/powerpoint/2010/main" val="309787279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982212" y="763191"/>
            <a:ext cx="7470648" cy="142253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b="1" dirty="0">
                <a:sym typeface="Times New Roman"/>
              </a:rPr>
              <a:t>Dependence on Technology</a:t>
            </a:r>
            <a:br>
              <a:rPr lang="en-US" sz="1400" dirty="0">
                <a:sym typeface="Times New Roman"/>
              </a:rPr>
            </a:br>
            <a:br>
              <a:rPr lang="en-US" sz="1400" dirty="0">
                <a:sym typeface="Times New Roman"/>
              </a:rPr>
            </a:br>
            <a:br>
              <a:rPr lang="en-US" sz="1400" dirty="0">
                <a:sym typeface="Times New Roman"/>
              </a:rPr>
            </a:br>
            <a:br>
              <a:rPr lang="en-US" sz="1400" dirty="0">
                <a:sym typeface="Times New Roman"/>
              </a:rPr>
            </a:br>
            <a:br>
              <a:rPr lang="en-US" sz="1400" dirty="0">
                <a:sym typeface="Times New Roman"/>
              </a:rPr>
            </a:br>
            <a:endParaRPr lang="en-US" sz="1400" dirty="0"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13931-0F16-06AE-480A-8DF76D084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" r="-3" b="-3"/>
          <a:stretch/>
        </p:blipFill>
        <p:spPr>
          <a:xfrm>
            <a:off x="192089" y="571137"/>
            <a:ext cx="3590479" cy="3283580"/>
          </a:xfrm>
          <a:prstGeom prst="rect">
            <a:avLst/>
          </a:prstGeom>
        </p:spPr>
      </p:pic>
      <p:sp>
        <p:nvSpPr>
          <p:cNvPr id="82" name="Google Shape;82;p2"/>
          <p:cNvSpPr txBox="1"/>
          <p:nvPr/>
        </p:nvSpPr>
        <p:spPr>
          <a:xfrm>
            <a:off x="4178808" y="1356059"/>
            <a:ext cx="6803136" cy="51633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1500" b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Over-reliance on technology can lead to neglect of underlying social, economic, and cultural factors that contribute to youth violence.</a:t>
            </a: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240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34290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Technological Determinism: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 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The risk of assuming technology alone can solve complex social issues.</a:t>
            </a:r>
          </a:p>
          <a:p>
            <a:pPr marL="34290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34290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Ignoring Root Causes: </a:t>
            </a:r>
            <a:r>
              <a:rPr kumimoji="0" lang="en-US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Highlight the importance of integrating technological solutions with broader social and economic policies.</a:t>
            </a:r>
          </a:p>
          <a:p>
            <a:pPr marL="0" marR="0" lvl="0"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1500" b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D0F2F336-F106-8854-97EF-3EF735B62C27}"/>
              </a:ext>
            </a:extLst>
          </p:cNvPr>
          <p:cNvSpPr txBox="1"/>
          <p:nvPr/>
        </p:nvSpPr>
        <p:spPr>
          <a:xfrm>
            <a:off x="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27FBF-1ECE-0966-96CD-9CF9844266EF}"/>
              </a:ext>
            </a:extLst>
          </p:cNvPr>
          <p:cNvSpPr txBox="1"/>
          <p:nvPr/>
        </p:nvSpPr>
        <p:spPr>
          <a:xfrm>
            <a:off x="83058" y="4029418"/>
            <a:ext cx="4184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/>
              <a:t>Image Source: </a:t>
            </a:r>
            <a:r>
              <a:rPr lang="en-US" sz="1200" b="1" dirty="0"/>
              <a:t>Striking a Balance: The Role of AI and ML in Shaping Tomorrow's Cybersecurity Landscape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53249570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79C8665A-B6C6-46BB-9012-A9223856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1165860" y="1408176"/>
            <a:ext cx="9418320" cy="40416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85000"/>
              </a:lnSpc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sz="5400" b="1" dirty="0">
                <a:sym typeface="Times New Roman"/>
              </a:rPr>
              <a:t>Questions for Discussion</a:t>
            </a:r>
            <a:br>
              <a:rPr lang="en-US" sz="5600" dirty="0">
                <a:sym typeface="Times New Roman"/>
              </a:rPr>
            </a:br>
            <a:br>
              <a:rPr lang="en-US" sz="5600" dirty="0">
                <a:sym typeface="Times New Roman"/>
              </a:rPr>
            </a:br>
            <a:br>
              <a:rPr lang="en-US" sz="5600" dirty="0">
                <a:sym typeface="Times New Roman"/>
              </a:rPr>
            </a:br>
            <a:endParaRPr lang="en-US" sz="5600" dirty="0">
              <a:sym typeface="Times New Roman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D8964DE-AB9E-402E-8B81-8AA9BB479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361BE5E-E17F-47E3-AF50-969EA826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2" name="Google Shape;82;p2"/>
          <p:cNvSpPr txBox="1"/>
          <p:nvPr/>
        </p:nvSpPr>
        <p:spPr>
          <a:xfrm>
            <a:off x="213360" y="899499"/>
            <a:ext cx="11439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27B23E18-3E30-C860-5C0C-2BF74DF4CE95}"/>
              </a:ext>
            </a:extLst>
          </p:cNvPr>
          <p:cNvSpPr txBox="1"/>
          <p:nvPr/>
        </p:nvSpPr>
        <p:spPr>
          <a:xfrm>
            <a:off x="45720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2870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2"/>
              </a:buClr>
              <a:buSzPts val="3600"/>
            </a:pPr>
            <a:br>
              <a:rPr lang="en-US" sz="1400">
                <a:sym typeface="Times New Roman"/>
              </a:rPr>
            </a:br>
            <a:br>
              <a:rPr lang="en-US" sz="1400">
                <a:sym typeface="Times New Roman"/>
              </a:rPr>
            </a:br>
            <a:br>
              <a:rPr lang="en-US" sz="1400">
                <a:sym typeface="Times New Roman"/>
              </a:rPr>
            </a:br>
            <a:br>
              <a:rPr lang="en-US" sz="1400">
                <a:sym typeface="Times New Roman"/>
              </a:rPr>
            </a:br>
            <a:br>
              <a:rPr lang="en-US" sz="1400">
                <a:sym typeface="Times New Roman"/>
              </a:rPr>
            </a:br>
            <a:endParaRPr lang="en-US" sz="1400">
              <a:sym typeface="Times New Roman"/>
            </a:endParaRPr>
          </a:p>
        </p:txBody>
      </p:sp>
      <p:sp>
        <p:nvSpPr>
          <p:cNvPr id="89" name="Google Shape;82;p2"/>
          <p:cNvSpPr txBox="1"/>
          <p:nvPr/>
        </p:nvSpPr>
        <p:spPr>
          <a:xfrm>
            <a:off x="146304" y="272666"/>
            <a:ext cx="8202168" cy="624678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As we consider the potential of social media analytics in preventing youth violence, I invite you to engage with these critical questions:</a:t>
            </a: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2200" b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lang="en-US" sz="2200" b="1" dirty="0">
                <a:sym typeface="Times New Roman"/>
              </a:rPr>
              <a:t>1.</a:t>
            </a:r>
            <a:r>
              <a:rPr lang="en-US" sz="2200" dirty="0">
                <a:sym typeface="Times New Roman"/>
              </a:rPr>
              <a:t> </a:t>
            </a:r>
            <a:r>
              <a:rPr kumimoji="0" lang="en-US" sz="22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Data Accuracy: </a:t>
            </a:r>
            <a:r>
              <a:rPr kumimoji="0" lang="en-US" sz="22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"How reliable is the data collected from social media, and what are the implications for research and intervention?"</a:t>
            </a: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2200" b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lang="en-US" sz="2200" b="1" dirty="0">
                <a:sym typeface="Times New Roman"/>
              </a:rPr>
              <a:t>2. </a:t>
            </a:r>
            <a:r>
              <a:rPr kumimoji="0" lang="en-US" sz="22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Ethical Frameworks: </a:t>
            </a:r>
            <a:r>
              <a:rPr kumimoji="0" lang="en-US" sz="22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"What ethical frameworks are currently in place, and what should be implemented to safeguard privacy and ensure fairness?"</a:t>
            </a: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2200" b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lang="en-US" sz="2200" b="1" dirty="0">
                <a:sym typeface="Times New Roman"/>
              </a:rPr>
              <a:t>3. </a:t>
            </a:r>
            <a:r>
              <a:rPr kumimoji="0" lang="en-US" sz="22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Case Studies: </a:t>
            </a:r>
            <a:r>
              <a:rPr kumimoji="0" lang="en-US" sz="22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"Are there any successful case studies or pilots that have effectively used social media analytics for youth violence prevention? What can we learn from them?"</a:t>
            </a: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endParaRPr kumimoji="0" lang="en-US" sz="2200" b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  <a:p>
            <a:pPr marL="0" marR="0" lvl="0" indent="-18288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lang="en-US" sz="2200" b="1" dirty="0">
                <a:sym typeface="Times New Roman"/>
              </a:rPr>
              <a:t>4. </a:t>
            </a:r>
            <a:r>
              <a:rPr kumimoji="0" lang="en-US" sz="2200" b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Future Directions: </a:t>
            </a:r>
            <a:r>
              <a:rPr kumimoji="0" lang="en-US" sz="22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Times New Roman"/>
              </a:rPr>
              <a:t>"How do you see the role of social media analytics evolving over the next 5-10 years in the context of youth violence prevention?"</a:t>
            </a: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49FDB0FC-23B5-EB50-3B03-C330F552CE34}"/>
              </a:ext>
            </a:extLst>
          </p:cNvPr>
          <p:cNvSpPr txBox="1"/>
          <p:nvPr/>
        </p:nvSpPr>
        <p:spPr>
          <a:xfrm>
            <a:off x="967195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0C4637-720F-5485-F77D-1AEB143C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2" y="1609344"/>
            <a:ext cx="2619693" cy="38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53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322BCA3-31C1-4329-B0BA-4748F937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1891293" y="723331"/>
            <a:ext cx="8409414" cy="3875965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85000"/>
              </a:lnSpc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sz="6000" b="1" dirty="0">
                <a:sym typeface="Times New Roman"/>
              </a:rPr>
              <a:t>Thank You</a:t>
            </a:r>
            <a:br>
              <a:rPr lang="en-US" sz="6000" dirty="0">
                <a:sym typeface="Times New Roman"/>
              </a:rPr>
            </a:br>
            <a:br>
              <a:rPr lang="en-US" sz="6000" dirty="0">
                <a:solidFill>
                  <a:schemeClr val="tx2"/>
                </a:solidFill>
                <a:sym typeface="Times New Roman"/>
              </a:rPr>
            </a:br>
            <a:br>
              <a:rPr lang="en-US" sz="6000" dirty="0">
                <a:solidFill>
                  <a:schemeClr val="tx2"/>
                </a:solidFill>
                <a:sym typeface="Times New Roman"/>
              </a:rPr>
            </a:br>
            <a:endParaRPr lang="en-US" sz="6000" dirty="0">
              <a:solidFill>
                <a:schemeClr val="tx2"/>
              </a:solidFill>
              <a:sym typeface="Times New Roman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6C1DD8F-426A-45F7-A524-5569263BE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8D39CD7-AB20-4006-930C-6368406D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50388" y="5359400"/>
            <a:ext cx="255031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D65D7AA-A0C8-491E-9211-059F0D299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2" name="Google Shape;82;p2"/>
          <p:cNvSpPr txBox="1"/>
          <p:nvPr/>
        </p:nvSpPr>
        <p:spPr>
          <a:xfrm>
            <a:off x="213360" y="899499"/>
            <a:ext cx="11439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A9DF5-4A4E-B1A4-C2E4-DFD2D63A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69" y="3931345"/>
            <a:ext cx="4736592" cy="2667089"/>
          </a:xfrm>
          <a:prstGeom prst="rect">
            <a:avLst/>
          </a:prstGeom>
        </p:spPr>
      </p:pic>
      <p:sp>
        <p:nvSpPr>
          <p:cNvPr id="5" name="Google Shape;81;p2">
            <a:extLst>
              <a:ext uri="{FF2B5EF4-FFF2-40B4-BE49-F238E27FC236}">
                <a16:creationId xmlns:a16="http://schemas.microsoft.com/office/drawing/2014/main" id="{6A25D15A-24B3-4E8B-C5AB-7A621DBCAD01}"/>
              </a:ext>
            </a:extLst>
          </p:cNvPr>
          <p:cNvSpPr txBox="1"/>
          <p:nvPr/>
        </p:nvSpPr>
        <p:spPr>
          <a:xfrm>
            <a:off x="900693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260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79C8665A-B6C6-46BB-9012-A9223856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31821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85000"/>
              </a:lnSpc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sz="5400" b="1" dirty="0">
                <a:sym typeface="Times New Roman"/>
              </a:rPr>
              <a:t>Contextual Background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D8964DE-AB9E-402E-8B81-8AA9BB479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361BE5E-E17F-47E3-AF50-969EA826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2" name="Google Shape;82;p2"/>
          <p:cNvSpPr txBox="1"/>
          <p:nvPr/>
        </p:nvSpPr>
        <p:spPr>
          <a:xfrm>
            <a:off x="213360" y="899499"/>
            <a:ext cx="11439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FCE2BC2B-C0B1-C3AB-F021-A4A55437CC36}"/>
              </a:ext>
            </a:extLst>
          </p:cNvPr>
          <p:cNvSpPr txBox="1"/>
          <p:nvPr/>
        </p:nvSpPr>
        <p:spPr>
          <a:xfrm>
            <a:off x="45720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9565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;p2">
            <a:extLst>
              <a:ext uri="{FF2B5EF4-FFF2-40B4-BE49-F238E27FC236}">
                <a16:creationId xmlns:a16="http://schemas.microsoft.com/office/drawing/2014/main" id="{818A48BF-0365-1A52-ED96-D061CD38F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631" y="-225107"/>
            <a:ext cx="4835635" cy="1805940"/>
          </a:xfrm>
          <a:prstGeom prst="rect">
            <a:avLst/>
          </a:prstGeom>
        </p:spPr>
        <p:txBody>
          <a:bodyPr spcFirstLastPara="1" lIns="0" tIns="45700" rIns="0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ea typeface="Times New Roman"/>
                <a:cs typeface="Times New Roman"/>
                <a:sym typeface="Times New Roman"/>
              </a:rPr>
              <a:t>Scope and Impact of Youth Violence</a:t>
            </a:r>
          </a:p>
        </p:txBody>
      </p:sp>
      <p:sp>
        <p:nvSpPr>
          <p:cNvPr id="81" name="Google Shape;81;p2"/>
          <p:cNvSpPr txBox="1"/>
          <p:nvPr/>
        </p:nvSpPr>
        <p:spPr>
          <a:xfrm>
            <a:off x="5120050" y="2301554"/>
            <a:ext cx="5860811" cy="387858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Times New Roman"/>
              <a:buNone/>
              <a:tabLst/>
              <a:defRPr/>
            </a:pPr>
            <a:endParaRPr kumimoji="0" lang="en-US" b="1" i="1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Times New Roman"/>
            </a:endParaRPr>
          </a:p>
        </p:txBody>
      </p:sp>
      <p:graphicFrame>
        <p:nvGraphicFramePr>
          <p:cNvPr id="7" name="Google Shape;82;p2">
            <a:extLst>
              <a:ext uri="{FF2B5EF4-FFF2-40B4-BE49-F238E27FC236}">
                <a16:creationId xmlns:a16="http://schemas.microsoft.com/office/drawing/2014/main" id="{04A9CAFF-6FB2-221C-C5EC-4B7DB2ABB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610760"/>
              </p:ext>
            </p:extLst>
          </p:nvPr>
        </p:nvGraphicFramePr>
        <p:xfrm>
          <a:off x="219455" y="1948815"/>
          <a:ext cx="6099049" cy="38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F0409F7-F1A0-56B9-FBF5-74255B239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392" y="3721609"/>
            <a:ext cx="4510657" cy="2331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9F3492-1980-3965-757C-8A493326A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1" y="409116"/>
            <a:ext cx="4351460" cy="2431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66E41-EBEB-071E-0ADA-5307170DD026}"/>
              </a:ext>
            </a:extLst>
          </p:cNvPr>
          <p:cNvSpPr txBox="1"/>
          <p:nvPr/>
        </p:nvSpPr>
        <p:spPr>
          <a:xfrm>
            <a:off x="7059168" y="2951725"/>
            <a:ext cx="41599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/>
              <a:t>Image Source: Croydon Youth Safety Plan 2023-26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8BD72-A570-AA36-EE1A-ED96DDD47E59}"/>
              </a:ext>
            </a:extLst>
          </p:cNvPr>
          <p:cNvSpPr txBox="1"/>
          <p:nvPr/>
        </p:nvSpPr>
        <p:spPr>
          <a:xfrm>
            <a:off x="6812279" y="6105042"/>
            <a:ext cx="4263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/>
              <a:t>Image Source: Violence Impacts Teen’s Lives, </a:t>
            </a:r>
            <a:r>
              <a:rPr lang="en-IN" sz="1200" b="1" dirty="0">
                <a:hlinkClick r:id="rId10"/>
              </a:rPr>
              <a:t>www.cdc.gov</a:t>
            </a:r>
            <a:endParaRPr lang="en-IN" sz="1200" b="1" dirty="0"/>
          </a:p>
        </p:txBody>
      </p:sp>
      <p:sp>
        <p:nvSpPr>
          <p:cNvPr id="5" name="Google Shape;81;p2">
            <a:extLst>
              <a:ext uri="{FF2B5EF4-FFF2-40B4-BE49-F238E27FC236}">
                <a16:creationId xmlns:a16="http://schemas.microsoft.com/office/drawing/2014/main" id="{2929ADBF-5281-F8CA-8E30-3E18EC0A16E4}"/>
              </a:ext>
            </a:extLst>
          </p:cNvPr>
          <p:cNvSpPr txBox="1"/>
          <p:nvPr/>
        </p:nvSpPr>
        <p:spPr>
          <a:xfrm>
            <a:off x="0" y="6566707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99583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453517" y="809338"/>
            <a:ext cx="6669658" cy="18059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sz="4000" b="1" dirty="0">
                <a:sym typeface="Times New Roman"/>
              </a:rPr>
              <a:t>Relevance and Ubiquity of Social Media Among Youth</a:t>
            </a:r>
            <a:br>
              <a:rPr lang="en-US" sz="4000" b="1" dirty="0">
                <a:sym typeface="Times New Roman"/>
              </a:rPr>
            </a:br>
            <a:endParaRPr lang="en-US" sz="4000" b="1" dirty="0"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01864" y="2286094"/>
            <a:ext cx="6921311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Approximately 95% of teens have access to a smartphone, with nearly 90% actively using social media platforms like Instagram, Snapchat, and TikTok.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2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Primary Communication Channels:</a:t>
            </a:r>
            <a:r>
              <a:rPr kumimoji="0" lang="en-US" sz="2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Social media is a central hub for peer interactions and expression among youth.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2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Influence on Behavior: </a:t>
            </a:r>
            <a:r>
              <a:rPr kumimoji="0" lang="en-US" sz="2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Platforms significantly influence youth behaviors and societal norms.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43F2E-AFE6-FFDA-48BB-8FAE51C2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37" y="177208"/>
            <a:ext cx="4186868" cy="313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EA794-FC10-C071-84DB-DC32BA392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08" y="3848733"/>
            <a:ext cx="3452134" cy="2134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6722BD-20EB-F8C7-84F7-5E7ED0009459}"/>
              </a:ext>
            </a:extLst>
          </p:cNvPr>
          <p:cNvSpPr txBox="1"/>
          <p:nvPr/>
        </p:nvSpPr>
        <p:spPr>
          <a:xfrm>
            <a:off x="7607807" y="3346264"/>
            <a:ext cx="36107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b="1" dirty="0"/>
              <a:t>Image Source: Ofcom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D696D-256D-228A-3F65-3C178ECE0476}"/>
              </a:ext>
            </a:extLst>
          </p:cNvPr>
          <p:cNvSpPr txBox="1"/>
          <p:nvPr/>
        </p:nvSpPr>
        <p:spPr>
          <a:xfrm>
            <a:off x="7329457" y="6157572"/>
            <a:ext cx="3610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b="1" dirty="0"/>
              <a:t>Image Source: </a:t>
            </a:r>
            <a:r>
              <a:rPr lang="en-IN" sz="800" b="1" dirty="0"/>
              <a:t>https://www.mediapost.com/publications/article/391013/most-uk-teens-have-seen-real-violence-on-social-me.html</a:t>
            </a:r>
          </a:p>
        </p:txBody>
      </p:sp>
      <p:sp>
        <p:nvSpPr>
          <p:cNvPr id="11" name="Google Shape;81;p2">
            <a:extLst>
              <a:ext uri="{FF2B5EF4-FFF2-40B4-BE49-F238E27FC236}">
                <a16:creationId xmlns:a16="http://schemas.microsoft.com/office/drawing/2014/main" id="{39A3541A-2FDB-3CF8-D46E-48B10E8F43BD}"/>
              </a:ext>
            </a:extLst>
          </p:cNvPr>
          <p:cNvSpPr txBox="1"/>
          <p:nvPr/>
        </p:nvSpPr>
        <p:spPr>
          <a:xfrm>
            <a:off x="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41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71120" y="480637"/>
            <a:ext cx="11253814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Social Media Analytics</a:t>
            </a:r>
            <a:br>
              <a:rPr lang="en-US" b="1" dirty="0">
                <a:ea typeface="Times New Roman"/>
                <a:cs typeface="Times New Roman"/>
                <a:sym typeface="Times New Roman"/>
              </a:rPr>
            </a:br>
            <a:endParaRPr b="1" dirty="0"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4" name="Google Shape;82;p2">
            <a:extLst>
              <a:ext uri="{FF2B5EF4-FFF2-40B4-BE49-F238E27FC236}">
                <a16:creationId xmlns:a16="http://schemas.microsoft.com/office/drawing/2014/main" id="{2BCEDEE2-2274-45B5-F9B7-18BAB2BE0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293358"/>
              </p:ext>
            </p:extLst>
          </p:nvPr>
        </p:nvGraphicFramePr>
        <p:xfrm>
          <a:off x="-1117229" y="1070454"/>
          <a:ext cx="10862331" cy="569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7263DF-680F-D309-C580-92A66F0A36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128" y="1166548"/>
            <a:ext cx="4321046" cy="2344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40467-14F9-E1C6-4BD0-897B97EFF1D5}"/>
              </a:ext>
            </a:extLst>
          </p:cNvPr>
          <p:cNvSpPr txBox="1"/>
          <p:nvPr/>
        </p:nvSpPr>
        <p:spPr>
          <a:xfrm>
            <a:off x="8439912" y="3429000"/>
            <a:ext cx="2797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/>
              <a:t>Image Source: Faster Capital</a:t>
            </a:r>
          </a:p>
        </p:txBody>
      </p:sp>
      <p:sp>
        <p:nvSpPr>
          <p:cNvPr id="3" name="Google Shape;81;p2">
            <a:extLst>
              <a:ext uri="{FF2B5EF4-FFF2-40B4-BE49-F238E27FC236}">
                <a16:creationId xmlns:a16="http://schemas.microsoft.com/office/drawing/2014/main" id="{89C6D47A-89E0-A5A4-124D-B0127507569A}"/>
              </a:ext>
            </a:extLst>
          </p:cNvPr>
          <p:cNvSpPr txBox="1"/>
          <p:nvPr/>
        </p:nvSpPr>
        <p:spPr>
          <a:xfrm>
            <a:off x="967195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6658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79C8665A-B6C6-46BB-9012-A9223856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1572768" y="740664"/>
            <a:ext cx="9418320" cy="40416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85000"/>
              </a:lnSpc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sz="5400" b="1" dirty="0">
                <a:sym typeface="Times New Roman"/>
              </a:rPr>
              <a:t>Opportunities of Using Social Media Analytics</a:t>
            </a:r>
            <a:br>
              <a:rPr lang="en-US" sz="5400" b="1" dirty="0">
                <a:sym typeface="Times New Roman"/>
              </a:rPr>
            </a:br>
            <a:endParaRPr lang="en-US" sz="5400" b="1" dirty="0">
              <a:sym typeface="Times New Roman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D8964DE-AB9E-402E-8B81-8AA9BB479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361BE5E-E17F-47E3-AF50-969EA826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2" name="Google Shape;82;p2"/>
          <p:cNvSpPr txBox="1"/>
          <p:nvPr/>
        </p:nvSpPr>
        <p:spPr>
          <a:xfrm>
            <a:off x="213360" y="899499"/>
            <a:ext cx="11439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EBB9E1A3-A801-8E1D-3560-140B9B80B0D5}"/>
              </a:ext>
            </a:extLst>
          </p:cNvPr>
          <p:cNvSpPr txBox="1"/>
          <p:nvPr/>
        </p:nvSpPr>
        <p:spPr>
          <a:xfrm>
            <a:off x="457200" y="6446294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2115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70195" y="819754"/>
            <a:ext cx="10515600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ea typeface="Times New Roman"/>
                <a:cs typeface="Times New Roman"/>
                <a:sym typeface="Times New Roman"/>
              </a:rPr>
              <a:t>Early Detection of Violent </a:t>
            </a:r>
            <a:r>
              <a:rPr lang="en-US" sz="4000" b="1" dirty="0" err="1">
                <a:ea typeface="Times New Roman"/>
                <a:cs typeface="Times New Roman"/>
                <a:sym typeface="Times New Roman"/>
              </a:rPr>
              <a:t>Behaviours</a:t>
            </a:r>
            <a:br>
              <a:rPr lang="en-US" sz="4000" b="1" dirty="0">
                <a:ea typeface="Times New Roman"/>
                <a:cs typeface="Times New Roman"/>
                <a:sym typeface="Times New Roman"/>
              </a:rPr>
            </a:br>
            <a:endParaRPr sz="4000" b="1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61865" y="1505946"/>
            <a:ext cx="1033226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Social media analytics enable the early detection of potential violent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behaviours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or distress among youth by monitoring digital footprints.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Language Changes: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Analyzing shifts in tone, language, and frequency of posts that may indicate aggression or distress.</a:t>
            </a:r>
            <a:r>
              <a:rPr lang="en-US" sz="2400" kern="0" dirty="0">
                <a:ea typeface="Times New Roman"/>
                <a:cs typeface="Times New Roman"/>
                <a:sym typeface="Times New Roman"/>
              </a:rPr>
              <a:t> For example: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800100" lvl="1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Increased Use of Negative or Aggressive Language: 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Analytics might flag a teen's posts if they suddenly start using more profanity or aggressive language than usual, indicating potential anger or distress.</a:t>
            </a:r>
          </a:p>
          <a:p>
            <a:pPr marL="800100" lvl="1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endParaRPr kumimoji="0" lang="en-US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800100" lvl="1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Shifts from Positive to Negative Sentiments: 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Tools that assess sentiment analysis might notice a shift from generally positive or neutral posts to predominantly negative ones, which can signal emotional changes.</a:t>
            </a:r>
          </a:p>
          <a:p>
            <a:pPr marL="800100" lvl="1" indent="-342900" algn="just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21B5868B-21E8-607B-14A0-28E2406556AA}"/>
              </a:ext>
            </a:extLst>
          </p:cNvPr>
          <p:cNvSpPr txBox="1"/>
          <p:nvPr/>
        </p:nvSpPr>
        <p:spPr>
          <a:xfrm>
            <a:off x="70750" y="6446294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78062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213360" y="563722"/>
            <a:ext cx="10515600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ea typeface="Times New Roman"/>
                <a:cs typeface="Times New Roman"/>
                <a:sym typeface="Times New Roman"/>
              </a:rPr>
              <a:t>Early Detection of Violent </a:t>
            </a:r>
            <a:r>
              <a:rPr lang="en-US" sz="4000" b="1" dirty="0" err="1">
                <a:ea typeface="Times New Roman"/>
                <a:cs typeface="Times New Roman"/>
                <a:sym typeface="Times New Roman"/>
              </a:rPr>
              <a:t>Behaviours</a:t>
            </a:r>
            <a:br>
              <a:rPr lang="en-US" sz="4000" b="1" dirty="0">
                <a:ea typeface="Times New Roman"/>
                <a:cs typeface="Times New Roman"/>
                <a:sym typeface="Times New Roman"/>
              </a:rPr>
            </a:br>
            <a:endParaRPr sz="4000" b="1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396700" y="984738"/>
            <a:ext cx="105156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Interaction Patterns: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Observing changes in how youths interact with peers, such as increasing isolation or aggression towards others. For example: </a:t>
            </a:r>
          </a:p>
          <a:p>
            <a:pPr marL="800100" lvl="1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Reduction in Positive Interactions: 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If a normally sociable young person starts to receive or initiate fewer likes, comments, or shares, it might suggest feelings of isolation or withdrawal.</a:t>
            </a:r>
          </a:p>
          <a:p>
            <a:pPr lvl="1" algn="just">
              <a:buClr>
                <a:srgbClr val="000000"/>
              </a:buClr>
              <a:buSzPts val="2000"/>
              <a:defRPr/>
            </a:pPr>
            <a:endParaRPr kumimoji="0" lang="en-US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800100" lvl="1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Increased Conflictual Interactions: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An increase in arguments or hostile exchanges in comment sections of a youth’s posts could be a sign of growing frustration or aggression.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Posting Patterns: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Identifying unusual posting times or rapid increases in activity that could signal underlying issues. </a:t>
            </a:r>
            <a:r>
              <a:rPr lang="en-US" sz="2400" kern="0" dirty="0">
                <a:ea typeface="Times New Roman"/>
                <a:cs typeface="Times New Roman"/>
                <a:sym typeface="Times New Roman"/>
              </a:rPr>
              <a:t>For example: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742950" lvl="1" indent="-28575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Nighttime Posting: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An increase in social media activity during late-night hours might indicate insomnia or anxiety, which are often associated with stress or depression.</a:t>
            </a:r>
          </a:p>
          <a:p>
            <a:pPr lvl="1" algn="just">
              <a:buClr>
                <a:srgbClr val="000000"/>
              </a:buClr>
              <a:buSzPts val="2000"/>
              <a:defRPr/>
            </a:pPr>
            <a:endParaRPr kumimoji="0" lang="en-US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742950" lvl="1" indent="-28575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Rapid Succession of Posts: 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If a young person begins posting very frequently or erratically, it might indicate impulsivity or emotional distress, which can be a precursor to more serious issues.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C2871547-E075-9B75-1F8E-B35752FC5531}"/>
              </a:ext>
            </a:extLst>
          </p:cNvPr>
          <p:cNvSpPr txBox="1"/>
          <p:nvPr/>
        </p:nvSpPr>
        <p:spPr>
          <a:xfrm>
            <a:off x="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86330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0" y="848499"/>
            <a:ext cx="11439419" cy="5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Intervention Strategies Based on Analytics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64517" y="1566591"/>
            <a:ext cx="1062655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Data-driven insights allow for the development of targeted intervention strategies to prevent violent outcomes effectively.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Customized Outreach Programs: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 Schools and local authorities can deploy customized programs based on identified risk patterns.</a:t>
            </a:r>
          </a:p>
          <a:p>
            <a:pPr marL="1257300" lvl="2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Tailored Educational Sessions</a:t>
            </a:r>
          </a:p>
          <a:p>
            <a:pPr marL="1257300" lvl="2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Targeted Counseling Services</a:t>
            </a:r>
          </a:p>
          <a:p>
            <a:pPr marL="1257300" lvl="2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Community Involvement Programs</a:t>
            </a:r>
          </a:p>
          <a:p>
            <a:pPr marL="1257300" lvl="2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Early Support Initiatives: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Implementing support measures for at-risk youth before issues escalate.</a:t>
            </a:r>
          </a:p>
          <a:p>
            <a:pPr marL="1257300" lvl="2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Proactive Monitoring</a:t>
            </a:r>
          </a:p>
          <a:p>
            <a:pPr marL="1257300" lvl="2" indent="-342900" algn="just">
              <a:buClr>
                <a:srgbClr val="000000"/>
              </a:buClr>
              <a:buSzPts val="2000"/>
              <a:buFont typeface="Wingdings" panose="05000000000000000000" pitchFamily="2" charset="2"/>
              <a:buChar char="ü"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/>
                <a:cs typeface="Times New Roman"/>
                <a:sym typeface="Times New Roman"/>
              </a:rPr>
              <a:t>Early Intervention Teams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30413513-DDE3-F758-36B9-6B48A9892180}"/>
              </a:ext>
            </a:extLst>
          </p:cNvPr>
          <p:cNvSpPr txBox="1"/>
          <p:nvPr/>
        </p:nvSpPr>
        <p:spPr>
          <a:xfrm>
            <a:off x="0" y="6519446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Dr. Akshi Kumar</a:t>
            </a:r>
            <a:endParaRPr kumimoji="0" sz="1600" b="1" i="1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28962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8F9DD2A9FEB4592704F66A52EA152" ma:contentTypeVersion="16" ma:contentTypeDescription="Create a new document." ma:contentTypeScope="" ma:versionID="0d48a1529296b721da1ebda30384be36">
  <xsd:schema xmlns:xsd="http://www.w3.org/2001/XMLSchema" xmlns:xs="http://www.w3.org/2001/XMLSchema" xmlns:p="http://schemas.microsoft.com/office/2006/metadata/properties" xmlns:ns3="fb0559cf-9869-4f86-b51e-ee92e432db39" xmlns:ns4="c5305bbf-d3b5-438d-9ad9-78e20b72f112" targetNamespace="http://schemas.microsoft.com/office/2006/metadata/properties" ma:root="true" ma:fieldsID="eb921f900a07efdf5947cfaec6932ebc" ns3:_="" ns4:_="">
    <xsd:import namespace="fb0559cf-9869-4f86-b51e-ee92e432db39"/>
    <xsd:import namespace="c5305bbf-d3b5-438d-9ad9-78e20b72f1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559cf-9869-4f86-b51e-ee92e432d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5bbf-d3b5-438d-9ad9-78e20b72f1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0559cf-9869-4f86-b51e-ee92e432db39" xsi:nil="true"/>
  </documentManagement>
</p:properties>
</file>

<file path=customXml/itemProps1.xml><?xml version="1.0" encoding="utf-8"?>
<ds:datastoreItem xmlns:ds="http://schemas.openxmlformats.org/officeDocument/2006/customXml" ds:itemID="{3FEB08FA-CC1D-433F-8EEC-1B70270D8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861E7E-5EDC-44D4-9625-D0EDCA950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559cf-9869-4f86-b51e-ee92e432db39"/>
    <ds:schemaRef ds:uri="c5305bbf-d3b5-438d-9ad9-78e20b72f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94C27-1705-4233-A726-B64415F0A8A1}">
  <ds:schemaRefs>
    <ds:schemaRef ds:uri="http://schemas.openxmlformats.org/package/2006/metadata/core-properties"/>
    <ds:schemaRef ds:uri="http://www.w3.org/XML/1998/namespace"/>
    <ds:schemaRef ds:uri="fb0559cf-9869-4f86-b51e-ee92e432db3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5305bbf-d3b5-438d-9ad9-78e20b72f11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1298</Words>
  <Application>Microsoft Office PowerPoint</Application>
  <PresentationFormat>Widescreen</PresentationFormat>
  <Paragraphs>121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Arial Black</vt:lpstr>
      <vt:lpstr>Century Schoolbook</vt:lpstr>
      <vt:lpstr>Times New Roman</vt:lpstr>
      <vt:lpstr>Wingdings</vt:lpstr>
      <vt:lpstr>Wingdings 2</vt:lpstr>
      <vt:lpstr>Office Theme</vt:lpstr>
      <vt:lpstr>View</vt:lpstr>
      <vt:lpstr>Opportunities and Risks of using social media data to intervene and prevent youth violence    Dr. Akshi Kumar  Akshi.Kumar@gold.ac.uk    </vt:lpstr>
      <vt:lpstr>Contextual Background</vt:lpstr>
      <vt:lpstr>Scope and Impact of Youth Violence</vt:lpstr>
      <vt:lpstr>Relevance and Ubiquity of Social Media Among Youth </vt:lpstr>
      <vt:lpstr>Social Media Analytics </vt:lpstr>
      <vt:lpstr>Opportunities of Using Social Media Analytics </vt:lpstr>
      <vt:lpstr>Early Detection of Violent Behaviours </vt:lpstr>
      <vt:lpstr>Early Detection of Violent Behaviours </vt:lpstr>
      <vt:lpstr>Intervention Strategies Based on Analytics </vt:lpstr>
      <vt:lpstr>Enhancing Community Engagement   </vt:lpstr>
      <vt:lpstr>Risks and Ethical Considerations   </vt:lpstr>
      <vt:lpstr>Privacy Concerns   </vt:lpstr>
      <vt:lpstr>Misinterpretations and Bias    </vt:lpstr>
      <vt:lpstr>Dependence on Technology     </vt:lpstr>
      <vt:lpstr>Questions for Discussion   </vt:lpstr>
      <vt:lpstr>     </vt:lpstr>
      <vt:lpstr>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Risks of using social media data to intervene and prevent youth violence</dc:title>
  <dc:creator>Akshi Kumar</dc:creator>
  <cp:lastModifiedBy>Akshi Kumar</cp:lastModifiedBy>
  <cp:revision>12</cp:revision>
  <dcterms:created xsi:type="dcterms:W3CDTF">2024-04-15T19:04:15Z</dcterms:created>
  <dcterms:modified xsi:type="dcterms:W3CDTF">2024-04-16T10:14:32Z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0x0101004C88F9DD2A9FEB4592704F66A52EA152</vt:lpwstr>
  </property>
</Properties>
</file>