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44" r:id="rId2"/>
    <p:sldId id="372" r:id="rId3"/>
    <p:sldId id="371" r:id="rId4"/>
    <p:sldId id="407" r:id="rId5"/>
    <p:sldId id="333" r:id="rId6"/>
    <p:sldId id="394" r:id="rId7"/>
    <p:sldId id="393" r:id="rId8"/>
    <p:sldId id="397" r:id="rId9"/>
    <p:sldId id="398" r:id="rId10"/>
    <p:sldId id="335" r:id="rId11"/>
    <p:sldId id="414" r:id="rId12"/>
    <p:sldId id="418" r:id="rId13"/>
    <p:sldId id="327" r:id="rId14"/>
    <p:sldId id="368" r:id="rId15"/>
    <p:sldId id="369" r:id="rId16"/>
    <p:sldId id="363" r:id="rId17"/>
    <p:sldId id="364" r:id="rId18"/>
    <p:sldId id="366" r:id="rId19"/>
    <p:sldId id="367" r:id="rId20"/>
    <p:sldId id="365" r:id="rId21"/>
    <p:sldId id="420" r:id="rId22"/>
    <p:sldId id="415" r:id="rId23"/>
    <p:sldId id="406" r:id="rId24"/>
    <p:sldId id="402" r:id="rId25"/>
    <p:sldId id="422" r:id="rId26"/>
    <p:sldId id="423" r:id="rId27"/>
    <p:sldId id="424" r:id="rId28"/>
    <p:sldId id="353" r:id="rId29"/>
    <p:sldId id="421" r:id="rId30"/>
    <p:sldId id="412" r:id="rId31"/>
    <p:sldId id="399" r:id="rId32"/>
    <p:sldId id="401" r:id="rId33"/>
    <p:sldId id="400" r:id="rId34"/>
  </p:sldIdLst>
  <p:sldSz cx="9144000" cy="5143500" type="screen16x9"/>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0" autoAdjust="0"/>
  </p:normalViewPr>
  <p:slideViewPr>
    <p:cSldViewPr>
      <p:cViewPr>
        <p:scale>
          <a:sx n="62" d="100"/>
          <a:sy n="62" d="100"/>
        </p:scale>
        <p:origin x="-1973" y="-80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8318FC-9D28-4767-BFE1-5DE58ADDD63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04EFB0CD-AFC7-4321-85FB-D4E700AC86EE}">
      <dgm:prSet phldrT="[Text]"/>
      <dgm:spPr/>
      <dgm:t>
        <a:bodyPr/>
        <a:lstStyle/>
        <a:p>
          <a:r>
            <a:rPr lang="en-GB" dirty="0" smtClean="0"/>
            <a:t>Encounter with the </a:t>
          </a:r>
          <a:r>
            <a:rPr lang="en-GB" dirty="0" smtClean="0"/>
            <a:t>research material</a:t>
          </a:r>
          <a:endParaRPr lang="en-GB" dirty="0"/>
        </a:p>
      </dgm:t>
    </dgm:pt>
    <dgm:pt modelId="{4712E567-C96E-47CF-A278-1FDF70BF9F72}" type="parTrans" cxnId="{2FE6A74C-1CD0-4FEE-84E0-65C9E55D0138}">
      <dgm:prSet/>
      <dgm:spPr/>
      <dgm:t>
        <a:bodyPr/>
        <a:lstStyle/>
        <a:p>
          <a:endParaRPr lang="en-GB"/>
        </a:p>
      </dgm:t>
    </dgm:pt>
    <dgm:pt modelId="{C290EC05-408C-4E44-8072-E614E77B444B}" type="sibTrans" cxnId="{2FE6A74C-1CD0-4FEE-84E0-65C9E55D0138}">
      <dgm:prSet/>
      <dgm:spPr/>
      <dgm:t>
        <a:bodyPr/>
        <a:lstStyle/>
        <a:p>
          <a:endParaRPr lang="en-GB"/>
        </a:p>
      </dgm:t>
    </dgm:pt>
    <dgm:pt modelId="{D3AEB73F-4BD8-4122-B402-682061F5A07F}">
      <dgm:prSet phldrT="[Text]"/>
      <dgm:spPr/>
      <dgm:t>
        <a:bodyPr/>
        <a:lstStyle/>
        <a:p>
          <a:r>
            <a:rPr lang="en-GB" dirty="0" smtClean="0"/>
            <a:t>decolonising </a:t>
          </a:r>
          <a:r>
            <a:rPr lang="en-GB" dirty="0" smtClean="0"/>
            <a:t>revision of fore-understanding</a:t>
          </a:r>
          <a:endParaRPr lang="en-GB" dirty="0"/>
        </a:p>
      </dgm:t>
    </dgm:pt>
    <dgm:pt modelId="{1986846C-DD06-422E-910B-E514773A271A}" type="parTrans" cxnId="{138D6EBE-E487-416A-B624-6F37C2CA3043}">
      <dgm:prSet/>
      <dgm:spPr/>
      <dgm:t>
        <a:bodyPr/>
        <a:lstStyle/>
        <a:p>
          <a:endParaRPr lang="en-GB"/>
        </a:p>
      </dgm:t>
    </dgm:pt>
    <dgm:pt modelId="{E6F27D9E-0701-41A0-AD27-09E7CCED0941}" type="sibTrans" cxnId="{138D6EBE-E487-416A-B624-6F37C2CA3043}">
      <dgm:prSet/>
      <dgm:spPr/>
      <dgm:t>
        <a:bodyPr/>
        <a:lstStyle/>
        <a:p>
          <a:endParaRPr lang="en-GB"/>
        </a:p>
      </dgm:t>
    </dgm:pt>
    <dgm:pt modelId="{4FBB9D03-6C97-4E00-BB99-A7D90143A0A6}">
      <dgm:prSet phldrT="[Text]"/>
      <dgm:spPr/>
      <dgm:t>
        <a:bodyPr/>
        <a:lstStyle/>
        <a:p>
          <a:r>
            <a:rPr lang="en-GB" dirty="0" smtClean="0"/>
            <a:t>Fore-understanding of reader/researcher</a:t>
          </a:r>
          <a:endParaRPr lang="en-GB" dirty="0"/>
        </a:p>
      </dgm:t>
    </dgm:pt>
    <dgm:pt modelId="{83BF159B-39CF-4D2B-8935-305244751D2C}" type="parTrans" cxnId="{4659F582-42E9-4A67-96AA-8AC727DE4475}">
      <dgm:prSet/>
      <dgm:spPr/>
      <dgm:t>
        <a:bodyPr/>
        <a:lstStyle/>
        <a:p>
          <a:endParaRPr lang="en-GB"/>
        </a:p>
      </dgm:t>
    </dgm:pt>
    <dgm:pt modelId="{5CCAA8F6-1131-4D32-B199-3DCA28E2DCE2}" type="sibTrans" cxnId="{4659F582-42E9-4A67-96AA-8AC727DE4475}">
      <dgm:prSet/>
      <dgm:spPr/>
      <dgm:t>
        <a:bodyPr/>
        <a:lstStyle/>
        <a:p>
          <a:endParaRPr lang="en-GB"/>
        </a:p>
      </dgm:t>
    </dgm:pt>
    <dgm:pt modelId="{0BC2EC45-D9DD-4CC7-99F5-B738D6500074}" type="pres">
      <dgm:prSet presAssocID="{A68318FC-9D28-4767-BFE1-5DE58ADDD637}" presName="cycle" presStyleCnt="0">
        <dgm:presLayoutVars>
          <dgm:dir/>
          <dgm:resizeHandles val="exact"/>
        </dgm:presLayoutVars>
      </dgm:prSet>
      <dgm:spPr/>
      <dgm:t>
        <a:bodyPr/>
        <a:lstStyle/>
        <a:p>
          <a:endParaRPr lang="en-GB"/>
        </a:p>
      </dgm:t>
    </dgm:pt>
    <dgm:pt modelId="{F8BCD862-D225-4507-9AC3-D73FB0DB0D6F}" type="pres">
      <dgm:prSet presAssocID="{04EFB0CD-AFC7-4321-85FB-D4E700AC86EE}" presName="dummy" presStyleCnt="0"/>
      <dgm:spPr/>
    </dgm:pt>
    <dgm:pt modelId="{A6671DB3-E673-4DCF-ABA5-4932DBC2B219}" type="pres">
      <dgm:prSet presAssocID="{04EFB0CD-AFC7-4321-85FB-D4E700AC86EE}" presName="node" presStyleLbl="revTx" presStyleIdx="0" presStyleCnt="3">
        <dgm:presLayoutVars>
          <dgm:bulletEnabled val="1"/>
        </dgm:presLayoutVars>
      </dgm:prSet>
      <dgm:spPr/>
      <dgm:t>
        <a:bodyPr/>
        <a:lstStyle/>
        <a:p>
          <a:endParaRPr lang="en-GB"/>
        </a:p>
      </dgm:t>
    </dgm:pt>
    <dgm:pt modelId="{EB7AF591-404F-488D-B730-DA06A842CAA7}" type="pres">
      <dgm:prSet presAssocID="{C290EC05-408C-4E44-8072-E614E77B444B}" presName="sibTrans" presStyleLbl="node1" presStyleIdx="0" presStyleCnt="3"/>
      <dgm:spPr/>
      <dgm:t>
        <a:bodyPr/>
        <a:lstStyle/>
        <a:p>
          <a:endParaRPr lang="en-GB"/>
        </a:p>
      </dgm:t>
    </dgm:pt>
    <dgm:pt modelId="{586A5944-512D-4E7F-BE06-BA5791067361}" type="pres">
      <dgm:prSet presAssocID="{D3AEB73F-4BD8-4122-B402-682061F5A07F}" presName="dummy" presStyleCnt="0"/>
      <dgm:spPr/>
    </dgm:pt>
    <dgm:pt modelId="{C2F327FE-A5B5-4AE9-8ACF-1E65FCEE777E}" type="pres">
      <dgm:prSet presAssocID="{D3AEB73F-4BD8-4122-B402-682061F5A07F}" presName="node" presStyleLbl="revTx" presStyleIdx="1" presStyleCnt="3">
        <dgm:presLayoutVars>
          <dgm:bulletEnabled val="1"/>
        </dgm:presLayoutVars>
      </dgm:prSet>
      <dgm:spPr/>
      <dgm:t>
        <a:bodyPr/>
        <a:lstStyle/>
        <a:p>
          <a:endParaRPr lang="en-GB"/>
        </a:p>
      </dgm:t>
    </dgm:pt>
    <dgm:pt modelId="{797159FC-7606-4EC6-890C-E75A46EB0A20}" type="pres">
      <dgm:prSet presAssocID="{E6F27D9E-0701-41A0-AD27-09E7CCED0941}" presName="sibTrans" presStyleLbl="node1" presStyleIdx="1" presStyleCnt="3"/>
      <dgm:spPr/>
      <dgm:t>
        <a:bodyPr/>
        <a:lstStyle/>
        <a:p>
          <a:endParaRPr lang="en-GB"/>
        </a:p>
      </dgm:t>
    </dgm:pt>
    <dgm:pt modelId="{5CB6832F-E079-446C-825B-697EE130A6CB}" type="pres">
      <dgm:prSet presAssocID="{4FBB9D03-6C97-4E00-BB99-A7D90143A0A6}" presName="dummy" presStyleCnt="0"/>
      <dgm:spPr/>
    </dgm:pt>
    <dgm:pt modelId="{B1D75D60-C546-4BDC-9F21-FB6E8B26ED85}" type="pres">
      <dgm:prSet presAssocID="{4FBB9D03-6C97-4E00-BB99-A7D90143A0A6}" presName="node" presStyleLbl="revTx" presStyleIdx="2" presStyleCnt="3">
        <dgm:presLayoutVars>
          <dgm:bulletEnabled val="1"/>
        </dgm:presLayoutVars>
      </dgm:prSet>
      <dgm:spPr/>
      <dgm:t>
        <a:bodyPr/>
        <a:lstStyle/>
        <a:p>
          <a:endParaRPr lang="en-GB"/>
        </a:p>
      </dgm:t>
    </dgm:pt>
    <dgm:pt modelId="{A0DEEBD4-6B00-4611-BE3E-9E75678E287F}" type="pres">
      <dgm:prSet presAssocID="{5CCAA8F6-1131-4D32-B199-3DCA28E2DCE2}" presName="sibTrans" presStyleLbl="node1" presStyleIdx="2" presStyleCnt="3" custLinFactNeighborX="-350" custLinFactNeighborY="40"/>
      <dgm:spPr/>
      <dgm:t>
        <a:bodyPr/>
        <a:lstStyle/>
        <a:p>
          <a:endParaRPr lang="en-GB"/>
        </a:p>
      </dgm:t>
    </dgm:pt>
  </dgm:ptLst>
  <dgm:cxnLst>
    <dgm:cxn modelId="{C0B65BDF-1880-49FE-B64C-AEAD8B01FD4E}" type="presOf" srcId="{04EFB0CD-AFC7-4321-85FB-D4E700AC86EE}" destId="{A6671DB3-E673-4DCF-ABA5-4932DBC2B219}" srcOrd="0" destOrd="0" presId="urn:microsoft.com/office/officeart/2005/8/layout/cycle1"/>
    <dgm:cxn modelId="{07015EA6-0513-4AE6-8D9F-72A019AFBB33}" type="presOf" srcId="{C290EC05-408C-4E44-8072-E614E77B444B}" destId="{EB7AF591-404F-488D-B730-DA06A842CAA7}" srcOrd="0" destOrd="0" presId="urn:microsoft.com/office/officeart/2005/8/layout/cycle1"/>
    <dgm:cxn modelId="{348BF0B5-0736-4FBF-A5F7-232EF8B69094}" type="presOf" srcId="{D3AEB73F-4BD8-4122-B402-682061F5A07F}" destId="{C2F327FE-A5B5-4AE9-8ACF-1E65FCEE777E}" srcOrd="0" destOrd="0" presId="urn:microsoft.com/office/officeart/2005/8/layout/cycle1"/>
    <dgm:cxn modelId="{2153DA7C-82F2-42D6-AD3C-DC75965F678C}" type="presOf" srcId="{E6F27D9E-0701-41A0-AD27-09E7CCED0941}" destId="{797159FC-7606-4EC6-890C-E75A46EB0A20}" srcOrd="0" destOrd="0" presId="urn:microsoft.com/office/officeart/2005/8/layout/cycle1"/>
    <dgm:cxn modelId="{2FE6A74C-1CD0-4FEE-84E0-65C9E55D0138}" srcId="{A68318FC-9D28-4767-BFE1-5DE58ADDD637}" destId="{04EFB0CD-AFC7-4321-85FB-D4E700AC86EE}" srcOrd="0" destOrd="0" parTransId="{4712E567-C96E-47CF-A278-1FDF70BF9F72}" sibTransId="{C290EC05-408C-4E44-8072-E614E77B444B}"/>
    <dgm:cxn modelId="{0C9132F8-D14C-4580-93E8-BBE39F2F29B5}" type="presOf" srcId="{4FBB9D03-6C97-4E00-BB99-A7D90143A0A6}" destId="{B1D75D60-C546-4BDC-9F21-FB6E8B26ED85}" srcOrd="0" destOrd="0" presId="urn:microsoft.com/office/officeart/2005/8/layout/cycle1"/>
    <dgm:cxn modelId="{B2348F22-4CA6-4BDB-A0AA-8B57CB8AA6CA}" type="presOf" srcId="{A68318FC-9D28-4767-BFE1-5DE58ADDD637}" destId="{0BC2EC45-D9DD-4CC7-99F5-B738D6500074}" srcOrd="0" destOrd="0" presId="urn:microsoft.com/office/officeart/2005/8/layout/cycle1"/>
    <dgm:cxn modelId="{138D6EBE-E487-416A-B624-6F37C2CA3043}" srcId="{A68318FC-9D28-4767-BFE1-5DE58ADDD637}" destId="{D3AEB73F-4BD8-4122-B402-682061F5A07F}" srcOrd="1" destOrd="0" parTransId="{1986846C-DD06-422E-910B-E514773A271A}" sibTransId="{E6F27D9E-0701-41A0-AD27-09E7CCED0941}"/>
    <dgm:cxn modelId="{4659F582-42E9-4A67-96AA-8AC727DE4475}" srcId="{A68318FC-9D28-4767-BFE1-5DE58ADDD637}" destId="{4FBB9D03-6C97-4E00-BB99-A7D90143A0A6}" srcOrd="2" destOrd="0" parTransId="{83BF159B-39CF-4D2B-8935-305244751D2C}" sibTransId="{5CCAA8F6-1131-4D32-B199-3DCA28E2DCE2}"/>
    <dgm:cxn modelId="{9A79C91C-A92E-4E5B-9A43-2BB6D9B063AD}" type="presOf" srcId="{5CCAA8F6-1131-4D32-B199-3DCA28E2DCE2}" destId="{A0DEEBD4-6B00-4611-BE3E-9E75678E287F}" srcOrd="0" destOrd="0" presId="urn:microsoft.com/office/officeart/2005/8/layout/cycle1"/>
    <dgm:cxn modelId="{5B6BC944-1668-444F-A946-72F889463AEA}" type="presParOf" srcId="{0BC2EC45-D9DD-4CC7-99F5-B738D6500074}" destId="{F8BCD862-D225-4507-9AC3-D73FB0DB0D6F}" srcOrd="0" destOrd="0" presId="urn:microsoft.com/office/officeart/2005/8/layout/cycle1"/>
    <dgm:cxn modelId="{274E8515-3210-41F8-A990-5DEF39D6646F}" type="presParOf" srcId="{0BC2EC45-D9DD-4CC7-99F5-B738D6500074}" destId="{A6671DB3-E673-4DCF-ABA5-4932DBC2B219}" srcOrd="1" destOrd="0" presId="urn:microsoft.com/office/officeart/2005/8/layout/cycle1"/>
    <dgm:cxn modelId="{615E18C5-B4A9-463B-B005-F34761E455CD}" type="presParOf" srcId="{0BC2EC45-D9DD-4CC7-99F5-B738D6500074}" destId="{EB7AF591-404F-488D-B730-DA06A842CAA7}" srcOrd="2" destOrd="0" presId="urn:microsoft.com/office/officeart/2005/8/layout/cycle1"/>
    <dgm:cxn modelId="{F27AF447-1003-447F-920C-64C8B6D0CDF0}" type="presParOf" srcId="{0BC2EC45-D9DD-4CC7-99F5-B738D6500074}" destId="{586A5944-512D-4E7F-BE06-BA5791067361}" srcOrd="3" destOrd="0" presId="urn:microsoft.com/office/officeart/2005/8/layout/cycle1"/>
    <dgm:cxn modelId="{8111681A-9A33-4C04-9252-0B9C9006951D}" type="presParOf" srcId="{0BC2EC45-D9DD-4CC7-99F5-B738D6500074}" destId="{C2F327FE-A5B5-4AE9-8ACF-1E65FCEE777E}" srcOrd="4" destOrd="0" presId="urn:microsoft.com/office/officeart/2005/8/layout/cycle1"/>
    <dgm:cxn modelId="{A6D85324-971C-4AFC-BCAB-38515B315C69}" type="presParOf" srcId="{0BC2EC45-D9DD-4CC7-99F5-B738D6500074}" destId="{797159FC-7606-4EC6-890C-E75A46EB0A20}" srcOrd="5" destOrd="0" presId="urn:microsoft.com/office/officeart/2005/8/layout/cycle1"/>
    <dgm:cxn modelId="{AF75E149-45A8-4509-958E-DA587049A67E}" type="presParOf" srcId="{0BC2EC45-D9DD-4CC7-99F5-B738D6500074}" destId="{5CB6832F-E079-446C-825B-697EE130A6CB}" srcOrd="6" destOrd="0" presId="urn:microsoft.com/office/officeart/2005/8/layout/cycle1"/>
    <dgm:cxn modelId="{506CF64B-D64F-4A5E-87A3-68C5F3736495}" type="presParOf" srcId="{0BC2EC45-D9DD-4CC7-99F5-B738D6500074}" destId="{B1D75D60-C546-4BDC-9F21-FB6E8B26ED85}" srcOrd="7" destOrd="0" presId="urn:microsoft.com/office/officeart/2005/8/layout/cycle1"/>
    <dgm:cxn modelId="{37754BAD-1D98-4935-A237-07B5A9247A71}" type="presParOf" srcId="{0BC2EC45-D9DD-4CC7-99F5-B738D6500074}" destId="{A0DEEBD4-6B00-4611-BE3E-9E75678E287F}"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71DB3-E673-4DCF-ABA5-4932DBC2B219}">
      <dsp:nvSpPr>
        <dsp:cNvPr id="0" name=""/>
        <dsp:cNvSpPr/>
      </dsp:nvSpPr>
      <dsp:spPr>
        <a:xfrm>
          <a:off x="3569623" y="299582"/>
          <a:ext cx="1532929" cy="153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Encounter with the </a:t>
          </a:r>
          <a:r>
            <a:rPr lang="en-GB" sz="1500" kern="1200" dirty="0" smtClean="0"/>
            <a:t>research material</a:t>
          </a:r>
          <a:endParaRPr lang="en-GB" sz="1500" kern="1200" dirty="0"/>
        </a:p>
      </dsp:txBody>
      <dsp:txXfrm>
        <a:off x="3569623" y="299582"/>
        <a:ext cx="1532929" cy="1532929"/>
      </dsp:txXfrm>
    </dsp:sp>
    <dsp:sp modelId="{EB7AF591-404F-488D-B730-DA06A842CAA7}">
      <dsp:nvSpPr>
        <dsp:cNvPr id="0" name=""/>
        <dsp:cNvSpPr/>
      </dsp:nvSpPr>
      <dsp:spPr>
        <a:xfrm>
          <a:off x="1236812" y="-1462"/>
          <a:ext cx="3622375" cy="3622375"/>
        </a:xfrm>
        <a:prstGeom prst="circularArrow">
          <a:avLst>
            <a:gd name="adj1" fmla="val 8252"/>
            <a:gd name="adj2" fmla="val 576426"/>
            <a:gd name="adj3" fmla="val 2962443"/>
            <a:gd name="adj4" fmla="val 52669"/>
            <a:gd name="adj5" fmla="val 96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F327FE-A5B5-4AE9-8ACF-1E65FCEE777E}">
      <dsp:nvSpPr>
        <dsp:cNvPr id="0" name=""/>
        <dsp:cNvSpPr/>
      </dsp:nvSpPr>
      <dsp:spPr>
        <a:xfrm>
          <a:off x="2281535" y="2530616"/>
          <a:ext cx="1532929" cy="153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decolonising </a:t>
          </a:r>
          <a:r>
            <a:rPr lang="en-GB" sz="1500" kern="1200" dirty="0" smtClean="0"/>
            <a:t>revision of fore-understanding</a:t>
          </a:r>
          <a:endParaRPr lang="en-GB" sz="1500" kern="1200" dirty="0"/>
        </a:p>
      </dsp:txBody>
      <dsp:txXfrm>
        <a:off x="2281535" y="2530616"/>
        <a:ext cx="1532929" cy="1532929"/>
      </dsp:txXfrm>
    </dsp:sp>
    <dsp:sp modelId="{797159FC-7606-4EC6-890C-E75A46EB0A20}">
      <dsp:nvSpPr>
        <dsp:cNvPr id="0" name=""/>
        <dsp:cNvSpPr/>
      </dsp:nvSpPr>
      <dsp:spPr>
        <a:xfrm>
          <a:off x="1236812" y="-1462"/>
          <a:ext cx="3622375" cy="3622375"/>
        </a:xfrm>
        <a:prstGeom prst="circularArrow">
          <a:avLst>
            <a:gd name="adj1" fmla="val 8252"/>
            <a:gd name="adj2" fmla="val 576426"/>
            <a:gd name="adj3" fmla="val 10170905"/>
            <a:gd name="adj4" fmla="val 7261132"/>
            <a:gd name="adj5" fmla="val 96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D75D60-C546-4BDC-9F21-FB6E8B26ED85}">
      <dsp:nvSpPr>
        <dsp:cNvPr id="0" name=""/>
        <dsp:cNvSpPr/>
      </dsp:nvSpPr>
      <dsp:spPr>
        <a:xfrm>
          <a:off x="993446" y="299582"/>
          <a:ext cx="1532929" cy="153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Fore-understanding of reader/researcher</a:t>
          </a:r>
          <a:endParaRPr lang="en-GB" sz="1500" kern="1200" dirty="0"/>
        </a:p>
      </dsp:txBody>
      <dsp:txXfrm>
        <a:off x="993446" y="299582"/>
        <a:ext cx="1532929" cy="1532929"/>
      </dsp:txXfrm>
    </dsp:sp>
    <dsp:sp modelId="{A0DEEBD4-6B00-4611-BE3E-9E75678E287F}">
      <dsp:nvSpPr>
        <dsp:cNvPr id="0" name=""/>
        <dsp:cNvSpPr/>
      </dsp:nvSpPr>
      <dsp:spPr>
        <a:xfrm>
          <a:off x="1224133" y="-13"/>
          <a:ext cx="3622375" cy="3622375"/>
        </a:xfrm>
        <a:prstGeom prst="circularArrow">
          <a:avLst>
            <a:gd name="adj1" fmla="val 8252"/>
            <a:gd name="adj2" fmla="val 576426"/>
            <a:gd name="adj3" fmla="val 16855401"/>
            <a:gd name="adj4" fmla="val 14968173"/>
            <a:gd name="adj5" fmla="val 96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sz="quarter" idx="1"/>
          </p:nvPr>
        </p:nvSpPr>
        <p:spPr>
          <a:xfrm>
            <a:off x="3898102" y="0"/>
            <a:ext cx="2982119" cy="500142"/>
          </a:xfrm>
          <a:prstGeom prst="rect">
            <a:avLst/>
          </a:prstGeom>
        </p:spPr>
        <p:txBody>
          <a:bodyPr vert="horz" lIns="96478" tIns="48239" rIns="96478" bIns="48239" rtlCol="0"/>
          <a:lstStyle>
            <a:lvl1pPr algn="r">
              <a:defRPr sz="1300"/>
            </a:lvl1pPr>
          </a:lstStyle>
          <a:p>
            <a:fld id="{4BD6B515-4BF6-4076-975A-93E596DB3C3D}" type="datetimeFigureOut">
              <a:rPr lang="en-GB" smtClean="0"/>
              <a:t>21/11/2018</a:t>
            </a:fld>
            <a:endParaRPr lang="en-GB"/>
          </a:p>
        </p:txBody>
      </p:sp>
      <p:sp>
        <p:nvSpPr>
          <p:cNvPr id="4" name="Footer Placeholder 3"/>
          <p:cNvSpPr>
            <a:spLocks noGrp="1"/>
          </p:cNvSpPr>
          <p:nvPr>
            <p:ph type="ftr" sz="quarter" idx="2"/>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a:p>
        </p:txBody>
      </p:sp>
      <p:sp>
        <p:nvSpPr>
          <p:cNvPr id="5" name="Slide Number Placeholder 4"/>
          <p:cNvSpPr>
            <a:spLocks noGrp="1"/>
          </p:cNvSpPr>
          <p:nvPr>
            <p:ph type="sldNum" sz="quarter" idx="3"/>
          </p:nvPr>
        </p:nvSpPr>
        <p:spPr>
          <a:xfrm>
            <a:off x="3898102" y="9500960"/>
            <a:ext cx="2982119" cy="500142"/>
          </a:xfrm>
          <a:prstGeom prst="rect">
            <a:avLst/>
          </a:prstGeom>
        </p:spPr>
        <p:txBody>
          <a:bodyPr vert="horz" lIns="96478" tIns="48239" rIns="96478" bIns="48239" rtlCol="0" anchor="b"/>
          <a:lstStyle>
            <a:lvl1pPr algn="r">
              <a:defRPr sz="1300"/>
            </a:lvl1pPr>
          </a:lstStyle>
          <a:p>
            <a:fld id="{B5F13A94-98EA-4CDE-A833-263ECB4F9980}" type="slidenum">
              <a:rPr lang="en-GB" smtClean="0"/>
              <a:t>‹#›</a:t>
            </a:fld>
            <a:endParaRPr lang="en-GB"/>
          </a:p>
        </p:txBody>
      </p:sp>
    </p:spTree>
    <p:extLst>
      <p:ext uri="{BB962C8B-B14F-4D97-AF65-F5344CB8AC3E}">
        <p14:creationId xmlns:p14="http://schemas.microsoft.com/office/powerpoint/2010/main" val="248416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idx="1"/>
          </p:nvPr>
        </p:nvSpPr>
        <p:spPr>
          <a:xfrm>
            <a:off x="3898102" y="0"/>
            <a:ext cx="2982119" cy="500142"/>
          </a:xfrm>
          <a:prstGeom prst="rect">
            <a:avLst/>
          </a:prstGeom>
        </p:spPr>
        <p:txBody>
          <a:bodyPr vert="horz" lIns="96478" tIns="48239" rIns="96478" bIns="48239" rtlCol="0"/>
          <a:lstStyle>
            <a:lvl1pPr algn="r">
              <a:defRPr sz="1300"/>
            </a:lvl1pPr>
          </a:lstStyle>
          <a:p>
            <a:fld id="{43F44F27-175C-4E9F-9246-F069F30C85A5}" type="datetimeFigureOut">
              <a:rPr lang="en-GB" smtClean="0"/>
              <a:t>21/11/2018</a:t>
            </a:fld>
            <a:endParaRPr lang="en-GB"/>
          </a:p>
        </p:txBody>
      </p:sp>
      <p:sp>
        <p:nvSpPr>
          <p:cNvPr id="4" name="Slide Image Placeholder 3"/>
          <p:cNvSpPr>
            <a:spLocks noGrp="1" noRot="1" noChangeAspect="1"/>
          </p:cNvSpPr>
          <p:nvPr>
            <p:ph type="sldImg" idx="2"/>
          </p:nvPr>
        </p:nvSpPr>
        <p:spPr>
          <a:xfrm>
            <a:off x="107950" y="750888"/>
            <a:ext cx="6665913" cy="3749675"/>
          </a:xfrm>
          <a:prstGeom prst="rect">
            <a:avLst/>
          </a:prstGeom>
          <a:noFill/>
          <a:ln w="12700">
            <a:solidFill>
              <a:prstClr val="black"/>
            </a:solidFill>
          </a:ln>
        </p:spPr>
        <p:txBody>
          <a:bodyPr vert="horz" lIns="96478" tIns="48239" rIns="96478" bIns="48239" rtlCol="0" anchor="ctr"/>
          <a:lstStyle/>
          <a:p>
            <a:endParaRPr lang="en-GB"/>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78" tIns="48239" rIns="96478" bIns="482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00960"/>
            <a:ext cx="2982119" cy="500142"/>
          </a:xfrm>
          <a:prstGeom prst="rect">
            <a:avLst/>
          </a:prstGeom>
        </p:spPr>
        <p:txBody>
          <a:bodyPr vert="horz" lIns="96478" tIns="48239" rIns="96478" bIns="48239" rtlCol="0" anchor="b"/>
          <a:lstStyle>
            <a:lvl1pPr algn="r">
              <a:defRPr sz="1300"/>
            </a:lvl1pPr>
          </a:lstStyle>
          <a:p>
            <a:fld id="{DDFF539B-B8B1-451E-AD5C-CD77164D471C}" type="slidenum">
              <a:rPr lang="en-GB" smtClean="0"/>
              <a:t>‹#›</a:t>
            </a:fld>
            <a:endParaRPr lang="en-GB"/>
          </a:p>
        </p:txBody>
      </p:sp>
    </p:spTree>
    <p:extLst>
      <p:ext uri="{BB962C8B-B14F-4D97-AF65-F5344CB8AC3E}">
        <p14:creationId xmlns:p14="http://schemas.microsoft.com/office/powerpoint/2010/main" val="179006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6C40DDB-FDE6-4FB2-978B-24F2652C87F2}" type="datetimeFigureOut">
              <a:rPr lang="en-GB" smtClean="0"/>
              <a:t>21/11/2018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1919274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C40DDB-FDE6-4FB2-978B-24F2652C87F2}" type="datetimeFigureOut">
              <a:rPr lang="en-GB" smtClean="0"/>
              <a:t>21/11/2018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235548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C40DDB-FDE6-4FB2-978B-24F2652C87F2}" type="datetimeFigureOut">
              <a:rPr lang="en-GB" smtClean="0"/>
              <a:t>21/11/2018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236408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C40DDB-FDE6-4FB2-978B-24F2652C87F2}" type="datetimeFigureOut">
              <a:rPr lang="en-GB" smtClean="0"/>
              <a:t>21/11/2018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328157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C40DDB-FDE6-4FB2-978B-24F2652C87F2}" type="datetimeFigureOut">
              <a:rPr lang="en-GB" smtClean="0"/>
              <a:t>21/11/2018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111158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6C40DDB-FDE6-4FB2-978B-24F2652C87F2}" type="datetimeFigureOut">
              <a:rPr lang="en-GB" smtClean="0"/>
              <a:t>21/11/2018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300490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6C40DDB-FDE6-4FB2-978B-24F2652C87F2}" type="datetimeFigureOut">
              <a:rPr lang="en-GB" smtClean="0"/>
              <a:t>21/11/2018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199905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6C40DDB-FDE6-4FB2-978B-24F2652C87F2}" type="datetimeFigureOut">
              <a:rPr lang="en-GB" smtClean="0"/>
              <a:t>21/11/2018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324705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40DDB-FDE6-4FB2-978B-24F2652C87F2}" type="datetimeFigureOut">
              <a:rPr lang="en-GB" smtClean="0"/>
              <a:t>21/11/2018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314156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C40DDB-FDE6-4FB2-978B-24F2652C87F2}" type="datetimeFigureOut">
              <a:rPr lang="en-GB" smtClean="0"/>
              <a:t>21/11/2018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140868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C40DDB-FDE6-4FB2-978B-24F2652C87F2}" type="datetimeFigureOut">
              <a:rPr lang="en-GB" smtClean="0"/>
              <a:t>21/11/2018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12E788-EF39-4234-8A23-9D94C62D9895}" type="slidenum">
              <a:rPr lang="en-GB" smtClean="0"/>
              <a:t>‹#›</a:t>
            </a:fld>
            <a:endParaRPr lang="en-GB"/>
          </a:p>
        </p:txBody>
      </p:sp>
    </p:spTree>
    <p:extLst>
      <p:ext uri="{BB962C8B-B14F-4D97-AF65-F5344CB8AC3E}">
        <p14:creationId xmlns:p14="http://schemas.microsoft.com/office/powerpoint/2010/main" val="275799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C40DDB-FDE6-4FB2-978B-24F2652C87F2}" type="datetimeFigureOut">
              <a:rPr lang="en-GB" smtClean="0"/>
              <a:t>21/11/2018</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A12E788-EF39-4234-8A23-9D94C62D9895}" type="slidenum">
              <a:rPr lang="en-GB" smtClean="0"/>
              <a:t>‹#›</a:t>
            </a:fld>
            <a:endParaRPr lang="en-GB"/>
          </a:p>
        </p:txBody>
      </p:sp>
    </p:spTree>
    <p:extLst>
      <p:ext uri="{BB962C8B-B14F-4D97-AF65-F5344CB8AC3E}">
        <p14:creationId xmlns:p14="http://schemas.microsoft.com/office/powerpoint/2010/main" val="2369192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182" r="37662"/>
          <a:stretch/>
        </p:blipFill>
        <p:spPr bwMode="auto">
          <a:xfrm>
            <a:off x="3096344" y="-9325"/>
            <a:ext cx="6047656" cy="520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andscape with Gentlemen Visiting a Scholar in a Lakeside Pavilion"/>
          <p:cNvPicPr>
            <a:picLocks noChangeAspect="1" noChangeArrowheads="1"/>
          </p:cNvPicPr>
          <p:nvPr/>
        </p:nvPicPr>
        <p:blipFill rotWithShape="1">
          <a:blip r:embed="rId3">
            <a:extLst>
              <a:ext uri="{28A0092B-C50C-407E-A947-70E740481C1C}">
                <a14:useLocalDpi xmlns:a14="http://schemas.microsoft.com/office/drawing/2010/main" val="0"/>
              </a:ext>
            </a:extLst>
          </a:blip>
          <a:srcRect t="46013" r="1668"/>
          <a:stretch/>
        </p:blipFill>
        <p:spPr bwMode="auto">
          <a:xfrm>
            <a:off x="-108520" y="-9324"/>
            <a:ext cx="6500886" cy="529204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Box 1"/>
          <p:cNvSpPr txBox="1">
            <a:spLocks noChangeArrowheads="1"/>
          </p:cNvSpPr>
          <p:nvPr/>
        </p:nvSpPr>
        <p:spPr bwMode="auto">
          <a:xfrm>
            <a:off x="447600" y="809661"/>
            <a:ext cx="8696400" cy="1323439"/>
          </a:xfrm>
          <a:prstGeom prst="rect">
            <a:avLst/>
          </a:prstGeom>
          <a:solidFill>
            <a:schemeClr val="bg1">
              <a:lumMod val="65000"/>
              <a:alpha val="65000"/>
            </a:schemeClr>
          </a:solidFill>
          <a:ln>
            <a:noFill/>
          </a:ln>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en-GB" sz="4000" b="1" dirty="0">
                <a:solidFill>
                  <a:srgbClr val="FFFF00"/>
                </a:solidFill>
              </a:rPr>
              <a:t>Decolonising the </a:t>
            </a:r>
            <a:r>
              <a:rPr lang="en-GB" sz="4000" b="1" dirty="0" smtClean="0">
                <a:solidFill>
                  <a:srgbClr val="FFFF00"/>
                </a:solidFill>
              </a:rPr>
              <a:t>Self:                  </a:t>
            </a:r>
            <a:r>
              <a:rPr lang="en-GB" sz="4000" b="1" dirty="0" smtClean="0">
                <a:solidFill>
                  <a:srgbClr val="FFFF00"/>
                </a:solidFill>
              </a:rPr>
              <a:t>Phenomenological </a:t>
            </a:r>
            <a:r>
              <a:rPr lang="en-GB" sz="4000" b="1" dirty="0">
                <a:solidFill>
                  <a:srgbClr val="FFFF00"/>
                </a:solidFill>
              </a:rPr>
              <a:t>Strategies</a:t>
            </a:r>
          </a:p>
        </p:txBody>
      </p:sp>
      <p:sp>
        <p:nvSpPr>
          <p:cNvPr id="4" name="TextBox 3"/>
          <p:cNvSpPr txBox="1"/>
          <p:nvPr/>
        </p:nvSpPr>
        <p:spPr>
          <a:xfrm>
            <a:off x="2411760" y="4227934"/>
            <a:ext cx="9828584" cy="830997"/>
          </a:xfrm>
          <a:prstGeom prst="rect">
            <a:avLst/>
          </a:prstGeom>
          <a:solidFill>
            <a:schemeClr val="bg1">
              <a:lumMod val="75000"/>
              <a:alpha val="36000"/>
            </a:schemeClr>
          </a:solidFill>
        </p:spPr>
        <p:txBody>
          <a:bodyPr wrap="square" rtlCol="0">
            <a:spAutoFit/>
          </a:bodyPr>
          <a:lstStyle/>
          <a:p>
            <a:r>
              <a:rPr lang="en-GB" sz="2400" b="1" dirty="0" smtClean="0">
                <a:solidFill>
                  <a:schemeClr val="accent5">
                    <a:lumMod val="20000"/>
                    <a:lumOff val="80000"/>
                  </a:schemeClr>
                </a:solidFill>
              </a:rPr>
              <a:t>Dr </a:t>
            </a:r>
            <a:r>
              <a:rPr lang="en-GB" sz="2400" b="1" dirty="0">
                <a:solidFill>
                  <a:schemeClr val="accent5">
                    <a:lumMod val="20000"/>
                    <a:lumOff val="80000"/>
                  </a:schemeClr>
                </a:solidFill>
              </a:rPr>
              <a:t>Jorella Andrews</a:t>
            </a:r>
            <a:br>
              <a:rPr lang="en-GB" sz="2400" b="1" dirty="0">
                <a:solidFill>
                  <a:schemeClr val="accent5">
                    <a:lumMod val="20000"/>
                    <a:lumOff val="80000"/>
                  </a:schemeClr>
                </a:solidFill>
              </a:rPr>
            </a:br>
            <a:r>
              <a:rPr lang="en-GB" sz="2400" b="1" dirty="0" smtClean="0">
                <a:solidFill>
                  <a:schemeClr val="accent5">
                    <a:lumMod val="20000"/>
                    <a:lumOff val="80000"/>
                  </a:schemeClr>
                </a:solidFill>
              </a:rPr>
              <a:t>Goldsmiths</a:t>
            </a:r>
            <a:r>
              <a:rPr lang="en-GB" sz="2400" b="1" dirty="0">
                <a:solidFill>
                  <a:schemeClr val="accent5">
                    <a:lumMod val="20000"/>
                    <a:lumOff val="80000"/>
                  </a:schemeClr>
                </a:solidFill>
              </a:rPr>
              <a:t>, University of London</a:t>
            </a:r>
          </a:p>
        </p:txBody>
      </p:sp>
    </p:spTree>
    <p:extLst>
      <p:ext uri="{BB962C8B-B14F-4D97-AF65-F5344CB8AC3E}">
        <p14:creationId xmlns:p14="http://schemas.microsoft.com/office/powerpoint/2010/main" val="1641506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49485"/>
            <a:ext cx="7920880" cy="4616648"/>
          </a:xfrm>
          <a:prstGeom prst="rect">
            <a:avLst/>
          </a:prstGeom>
          <a:noFill/>
        </p:spPr>
        <p:txBody>
          <a:bodyPr wrap="square" rtlCol="0">
            <a:spAutoFit/>
          </a:bodyPr>
          <a:lstStyle/>
          <a:p>
            <a:pPr lvl="0"/>
            <a:endParaRPr lang="en-GB" sz="2400" dirty="0" smtClean="0">
              <a:latin typeface="Arial" panose="020B0604020202020204" pitchFamily="34" charset="0"/>
              <a:cs typeface="Arial" panose="020B0604020202020204" pitchFamily="34" charset="0"/>
            </a:endParaRPr>
          </a:p>
          <a:p>
            <a:pPr lvl="0"/>
            <a:r>
              <a:rPr lang="en-GB" sz="2400" dirty="0" smtClean="0">
                <a:latin typeface="Arial" panose="020B0604020202020204" pitchFamily="34" charset="0"/>
                <a:cs typeface="Arial" panose="020B0604020202020204" pitchFamily="34" charset="0"/>
              </a:rPr>
              <a:t>Phenomenological </a:t>
            </a:r>
            <a:r>
              <a:rPr lang="en-GB" sz="2400" dirty="0" smtClean="0">
                <a:latin typeface="Arial" panose="020B0604020202020204" pitchFamily="34" charset="0"/>
                <a:cs typeface="Arial" panose="020B0604020202020204" pitchFamily="34" charset="0"/>
              </a:rPr>
              <a:t>method “is a matter of describing, </a:t>
            </a:r>
            <a:r>
              <a:rPr lang="en-GB" sz="2400" dirty="0" smtClean="0">
                <a:latin typeface="Arial" panose="020B0604020202020204" pitchFamily="34" charset="0"/>
                <a:cs typeface="Arial" panose="020B0604020202020204" pitchFamily="34" charset="0"/>
              </a:rPr>
              <a:t>   not </a:t>
            </a:r>
            <a:r>
              <a:rPr lang="en-GB" sz="2400" dirty="0" smtClean="0">
                <a:latin typeface="Arial" panose="020B0604020202020204" pitchFamily="34" charset="0"/>
                <a:cs typeface="Arial" panose="020B0604020202020204" pitchFamily="34" charset="0"/>
              </a:rPr>
              <a:t>of explaining or analysing”.</a:t>
            </a:r>
          </a:p>
          <a:p>
            <a:pPr lvl="0"/>
            <a:endParaRPr lang="en-GB" sz="2600" b="1" dirty="0">
              <a:latin typeface="Arial" panose="020B0604020202020204" pitchFamily="34" charset="0"/>
              <a:cs typeface="Arial" panose="020B0604020202020204" pitchFamily="34" charset="0"/>
            </a:endParaRPr>
          </a:p>
          <a:p>
            <a:pPr lvl="0"/>
            <a:endParaRPr lang="en-GB" sz="2600" b="1" dirty="0" smtClean="0">
              <a:latin typeface="Arial" panose="020B0604020202020204" pitchFamily="34" charset="0"/>
              <a:cs typeface="Arial" panose="020B0604020202020204" pitchFamily="34" charset="0"/>
            </a:endParaRPr>
          </a:p>
          <a:p>
            <a:pPr lvl="0"/>
            <a:endParaRPr lang="en-GB" sz="2600" b="1" dirty="0">
              <a:latin typeface="Arial" panose="020B0604020202020204" pitchFamily="34" charset="0"/>
              <a:cs typeface="Arial" panose="020B0604020202020204" pitchFamily="34" charset="0"/>
            </a:endParaRPr>
          </a:p>
          <a:p>
            <a:pPr lvl="0"/>
            <a:endParaRPr lang="en-GB" sz="2600" b="1" dirty="0" smtClean="0">
              <a:latin typeface="Arial" panose="020B0604020202020204" pitchFamily="34" charset="0"/>
              <a:cs typeface="Arial" panose="020B0604020202020204" pitchFamily="34" charset="0"/>
            </a:endParaRPr>
          </a:p>
          <a:p>
            <a:pPr lvl="0"/>
            <a:endParaRPr lang="en-GB" sz="2600" b="1" dirty="0">
              <a:latin typeface="Arial" panose="020B0604020202020204" pitchFamily="34" charset="0"/>
              <a:cs typeface="Arial" panose="020B0604020202020204" pitchFamily="34" charset="0"/>
            </a:endParaRPr>
          </a:p>
          <a:p>
            <a:pPr lvl="0"/>
            <a:endParaRPr lang="en-GB" sz="2600" b="1" dirty="0" smtClean="0">
              <a:latin typeface="Arial" panose="020B0604020202020204" pitchFamily="34" charset="0"/>
              <a:cs typeface="Arial" panose="020B0604020202020204" pitchFamily="34" charset="0"/>
            </a:endParaRPr>
          </a:p>
          <a:p>
            <a:pPr lvl="0"/>
            <a:endParaRPr lang="en-GB" sz="2600" b="1" dirty="0" smtClean="0">
              <a:latin typeface="Arial" panose="020B0604020202020204" pitchFamily="34" charset="0"/>
              <a:cs typeface="Arial" panose="020B0604020202020204" pitchFamily="34" charset="0"/>
            </a:endParaRPr>
          </a:p>
          <a:p>
            <a:pPr lvl="0"/>
            <a:r>
              <a:rPr lang="en-GB" sz="1600" dirty="0" smtClean="0">
                <a:latin typeface="Arial" panose="020B0604020202020204" pitchFamily="34" charset="0"/>
                <a:cs typeface="Arial" panose="020B0604020202020204" pitchFamily="34" charset="0"/>
              </a:rPr>
              <a:t>Merleau-Ponty, ‘Preface’, </a:t>
            </a:r>
            <a:r>
              <a:rPr lang="en-GB" sz="1600" i="1" dirty="0" smtClean="0">
                <a:latin typeface="Arial" panose="020B0604020202020204" pitchFamily="34" charset="0"/>
                <a:cs typeface="Arial" panose="020B0604020202020204" pitchFamily="34" charset="0"/>
              </a:rPr>
              <a:t>Phenomenology of Perception</a:t>
            </a:r>
            <a:r>
              <a:rPr lang="en-GB" sz="1600" dirty="0" smtClean="0">
                <a:latin typeface="Arial" panose="020B0604020202020204" pitchFamily="34" charset="0"/>
                <a:cs typeface="Arial" panose="020B0604020202020204" pitchFamily="34" charset="0"/>
              </a:rPr>
              <a:t>, London: Routledge and Kegan Paul Ltd, 1962, viii</a:t>
            </a:r>
          </a:p>
        </p:txBody>
      </p:sp>
    </p:spTree>
    <p:extLst>
      <p:ext uri="{BB962C8B-B14F-4D97-AF65-F5344CB8AC3E}">
        <p14:creationId xmlns:p14="http://schemas.microsoft.com/office/powerpoint/2010/main" val="3252421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502" y="4198317"/>
            <a:ext cx="8064896"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Ding Yi, </a:t>
            </a:r>
            <a:r>
              <a:rPr lang="en-GB" dirty="0" err="1">
                <a:latin typeface="Arial" panose="020B0604020202020204" pitchFamily="34" charset="0"/>
                <a:cs typeface="Arial" panose="020B0604020202020204" pitchFamily="34" charset="0"/>
              </a:rPr>
              <a:t>丁乙</a:t>
            </a:r>
            <a:r>
              <a:rPr lang="en-GB" dirty="0">
                <a:latin typeface="Arial" panose="020B0604020202020204" pitchFamily="34" charset="0"/>
                <a:cs typeface="Arial" panose="020B0604020202020204" pitchFamily="34" charset="0"/>
              </a:rPr>
              <a:t>, Appearance of Crosses 2012-9, 2012, 300x300cm, Acrylic on canvas, code: DY_6912. From the exhibition What's Left to Appear, Long Museum (West Bund), Shanghai, 2015 (curated by Shane </a:t>
            </a:r>
            <a:r>
              <a:rPr lang="en-GB" dirty="0" err="1">
                <a:latin typeface="Arial" panose="020B0604020202020204" pitchFamily="34" charset="0"/>
                <a:cs typeface="Arial" panose="020B0604020202020204" pitchFamily="34" charset="0"/>
              </a:rPr>
              <a:t>McCausland</a:t>
            </a:r>
            <a:r>
              <a:rPr lang="en-GB"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6409" y="123478"/>
            <a:ext cx="3897630" cy="3920490"/>
          </a:xfrm>
          <a:prstGeom prst="rect">
            <a:avLst/>
          </a:prstGeom>
        </p:spPr>
      </p:pic>
    </p:spTree>
    <p:extLst>
      <p:ext uri="{BB962C8B-B14F-4D97-AF65-F5344CB8AC3E}">
        <p14:creationId xmlns:p14="http://schemas.microsoft.com/office/powerpoint/2010/main" val="3627435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182" r="37662"/>
          <a:stretch/>
        </p:blipFill>
        <p:spPr bwMode="auto">
          <a:xfrm>
            <a:off x="3096344" y="-9325"/>
            <a:ext cx="6047656" cy="520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andscape with Gentlemen Visiting a Scholar in a Lakeside Pavilion"/>
          <p:cNvPicPr>
            <a:picLocks noChangeAspect="1" noChangeArrowheads="1"/>
          </p:cNvPicPr>
          <p:nvPr/>
        </p:nvPicPr>
        <p:blipFill rotWithShape="1">
          <a:blip r:embed="rId3">
            <a:extLst>
              <a:ext uri="{28A0092B-C50C-407E-A947-70E740481C1C}">
                <a14:useLocalDpi xmlns:a14="http://schemas.microsoft.com/office/drawing/2010/main" val="0"/>
              </a:ext>
            </a:extLst>
          </a:blip>
          <a:srcRect t="46013" r="1668"/>
          <a:stretch/>
        </p:blipFill>
        <p:spPr bwMode="auto">
          <a:xfrm>
            <a:off x="-108520" y="-9324"/>
            <a:ext cx="6500886" cy="529204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Box 1"/>
          <p:cNvSpPr txBox="1">
            <a:spLocks noChangeArrowheads="1"/>
          </p:cNvSpPr>
          <p:nvPr/>
        </p:nvSpPr>
        <p:spPr bwMode="auto">
          <a:xfrm>
            <a:off x="4644008" y="821051"/>
            <a:ext cx="3851920" cy="1938992"/>
          </a:xfrm>
          <a:prstGeom prst="rect">
            <a:avLst/>
          </a:prstGeom>
          <a:solidFill>
            <a:schemeClr val="bg1">
              <a:lumMod val="65000"/>
              <a:alpha val="65000"/>
            </a:schemeClr>
          </a:solidFill>
          <a:ln>
            <a:noFill/>
          </a:ln>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en-GB" sz="4000" b="1" dirty="0" smtClean="0">
                <a:solidFill>
                  <a:schemeClr val="bg1"/>
                </a:solidFill>
              </a:rPr>
              <a:t>Perceiving describing, drawing</a:t>
            </a:r>
            <a:endParaRPr lang="en-GB" sz="4000" b="1" dirty="0">
              <a:solidFill>
                <a:schemeClr val="bg1"/>
              </a:solidFill>
            </a:endParaRPr>
          </a:p>
        </p:txBody>
      </p:sp>
    </p:spTree>
    <p:extLst>
      <p:ext uri="{BB962C8B-B14F-4D97-AF65-F5344CB8AC3E}">
        <p14:creationId xmlns:p14="http://schemas.microsoft.com/office/powerpoint/2010/main" val="1063800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2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3579862"/>
            <a:ext cx="9144000" cy="1200329"/>
          </a:xfrm>
          <a:prstGeom prst="rect">
            <a:avLst/>
          </a:prstGeom>
          <a:solidFill>
            <a:schemeClr val="bg1">
              <a:lumMod val="75000"/>
              <a:alpha val="36000"/>
            </a:schemeClr>
          </a:solidFill>
        </p:spPr>
        <p:txBody>
          <a:bodyPr wrap="square" rtlCol="0">
            <a:spAutoFit/>
          </a:bodyPr>
          <a:lstStyle/>
          <a:p>
            <a:r>
              <a:rPr lang="en-GB" sz="2400" b="1" dirty="0">
                <a:solidFill>
                  <a:schemeClr val="accent5">
                    <a:lumMod val="20000"/>
                    <a:lumOff val="80000"/>
                  </a:schemeClr>
                </a:solidFill>
              </a:rPr>
              <a:t>     </a:t>
            </a:r>
            <a:r>
              <a:rPr lang="en-GB" sz="2400" b="1" dirty="0" smtClean="0">
                <a:solidFill>
                  <a:schemeClr val="accent5">
                    <a:lumMod val="20000"/>
                    <a:lumOff val="80000"/>
                  </a:schemeClr>
                </a:solidFill>
              </a:rPr>
              <a:t> </a:t>
            </a:r>
            <a:r>
              <a:rPr lang="en-GB" sz="2400" b="1" dirty="0" smtClean="0">
                <a:solidFill>
                  <a:schemeClr val="bg1"/>
                </a:solidFill>
              </a:rPr>
              <a:t>Kim </a:t>
            </a:r>
            <a:r>
              <a:rPr lang="en-GB" sz="2400" b="1" dirty="0" err="1">
                <a:solidFill>
                  <a:schemeClr val="bg1"/>
                </a:solidFill>
              </a:rPr>
              <a:t>Jongku</a:t>
            </a:r>
            <a:r>
              <a:rPr lang="en-GB" sz="2400" b="1" dirty="0">
                <a:solidFill>
                  <a:schemeClr val="bg1"/>
                </a:solidFill>
              </a:rPr>
              <a:t>, </a:t>
            </a:r>
            <a:r>
              <a:rPr lang="en-GB" sz="2400" b="1" i="1" dirty="0">
                <a:solidFill>
                  <a:schemeClr val="bg1"/>
                </a:solidFill>
              </a:rPr>
              <a:t>Mobile Landscape</a:t>
            </a:r>
            <a:r>
              <a:rPr lang="en-GB" sz="2400" b="1" dirty="0">
                <a:solidFill>
                  <a:schemeClr val="bg1"/>
                </a:solidFill>
              </a:rPr>
              <a:t>, 2009, steel powder, CC camera</a:t>
            </a:r>
            <a:r>
              <a:rPr lang="en-GB" sz="2400" b="1" dirty="0" smtClean="0">
                <a:solidFill>
                  <a:schemeClr val="bg1"/>
                </a:solidFill>
              </a:rPr>
              <a:t>,</a:t>
            </a:r>
          </a:p>
          <a:p>
            <a:r>
              <a:rPr lang="en-GB" sz="2400" b="1" dirty="0">
                <a:solidFill>
                  <a:schemeClr val="bg1"/>
                </a:solidFill>
              </a:rPr>
              <a:t> </a:t>
            </a:r>
            <a:r>
              <a:rPr lang="en-GB" sz="2400" b="1" dirty="0" smtClean="0">
                <a:solidFill>
                  <a:schemeClr val="bg1"/>
                </a:solidFill>
              </a:rPr>
              <a:t>     </a:t>
            </a:r>
            <a:r>
              <a:rPr lang="en-GB" sz="2400" b="1" dirty="0">
                <a:solidFill>
                  <a:schemeClr val="bg1"/>
                </a:solidFill>
              </a:rPr>
              <a:t>LED </a:t>
            </a:r>
            <a:r>
              <a:rPr lang="en-GB" sz="2400" b="1" dirty="0" smtClean="0">
                <a:solidFill>
                  <a:schemeClr val="bg1"/>
                </a:solidFill>
              </a:rPr>
              <a:t> projector</a:t>
            </a:r>
            <a:r>
              <a:rPr lang="en-GB" sz="2400" b="1" dirty="0">
                <a:solidFill>
                  <a:schemeClr val="bg1"/>
                </a:solidFill>
              </a:rPr>
              <a:t>, paper roll, dimensions variable.</a:t>
            </a:r>
          </a:p>
          <a:p>
            <a:endParaRPr lang="en-GB" sz="2400" b="1" dirty="0">
              <a:solidFill>
                <a:schemeClr val="accent5">
                  <a:lumMod val="20000"/>
                  <a:lumOff val="80000"/>
                </a:schemeClr>
              </a:solidFill>
            </a:endParaRPr>
          </a:p>
        </p:txBody>
      </p:sp>
    </p:spTree>
    <p:extLst>
      <p:ext uri="{BB962C8B-B14F-4D97-AF65-F5344CB8AC3E}">
        <p14:creationId xmlns:p14="http://schemas.microsoft.com/office/powerpoint/2010/main" val="190915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31768"/>
            <a:ext cx="3888432" cy="1569660"/>
          </a:xfrm>
          <a:prstGeom prst="rect">
            <a:avLst/>
          </a:prstGeom>
          <a:noFill/>
        </p:spPr>
        <p:txBody>
          <a:bodyPr wrap="square" rtlCol="0">
            <a:spAutoFit/>
          </a:bodyPr>
          <a:lstStyle/>
          <a:p>
            <a:r>
              <a:rPr lang="en-GB" sz="3200" b="1" dirty="0"/>
              <a:t>The robust potential of phenomenological aesthetics </a:t>
            </a:r>
          </a:p>
        </p:txBody>
      </p:sp>
      <p:sp>
        <p:nvSpPr>
          <p:cNvPr id="4" name="Rectangle 3"/>
          <p:cNvSpPr/>
          <p:nvPr/>
        </p:nvSpPr>
        <p:spPr>
          <a:xfrm>
            <a:off x="5364088" y="5953"/>
            <a:ext cx="2736304" cy="5137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08520" y="0"/>
            <a:ext cx="4464496" cy="516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Landscape with Gentlemen Visiting a Scholar in a Lakeside Pavil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03" y="210852"/>
            <a:ext cx="3198441" cy="4742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11960" y="339502"/>
            <a:ext cx="4680520" cy="4339650"/>
          </a:xfrm>
          <a:prstGeom prst="rect">
            <a:avLst/>
          </a:prstGeom>
          <a:noFill/>
        </p:spPr>
        <p:txBody>
          <a:bodyPr wrap="square" rtlCol="0">
            <a:spAutoFit/>
          </a:bodyPr>
          <a:lstStyle/>
          <a:p>
            <a:r>
              <a:rPr lang="en-GB" sz="2000" i="1" dirty="0"/>
              <a:t>Landscape with Gentlemen Visiting a Scholar in a Lakeside </a:t>
            </a:r>
            <a:r>
              <a:rPr lang="en-GB" sz="2000" i="1" dirty="0" smtClean="0"/>
              <a:t>Pavilion, </a:t>
            </a:r>
            <a:r>
              <a:rPr lang="en-GB" sz="2000" dirty="0" smtClean="0"/>
              <a:t>Korean</a:t>
            </a:r>
            <a:r>
              <a:rPr lang="en-GB" sz="2000" dirty="0"/>
              <a:t>, Chosŏn dynasty, first half 17th </a:t>
            </a:r>
            <a:r>
              <a:rPr lang="en-GB" sz="2000" dirty="0" smtClean="0"/>
              <a:t>century. Traditionally </a:t>
            </a:r>
            <a:r>
              <a:rPr lang="en-GB" sz="2000" dirty="0"/>
              <a:t>attributed to Kim </a:t>
            </a:r>
            <a:r>
              <a:rPr lang="en-GB" sz="2000" dirty="0" err="1"/>
              <a:t>Che</a:t>
            </a:r>
            <a:r>
              <a:rPr lang="en-GB" sz="2000" dirty="0"/>
              <a:t> (active mid-16th century); perhaps by Yi Ching (b. 1581) or Kim </a:t>
            </a:r>
            <a:r>
              <a:rPr lang="en-GB" sz="2000" dirty="0" err="1"/>
              <a:t>Myŏngguk</a:t>
            </a:r>
            <a:r>
              <a:rPr lang="en-GB" sz="2000" dirty="0"/>
              <a:t> (b. 1600)</a:t>
            </a:r>
          </a:p>
          <a:p>
            <a:endParaRPr lang="en-GB" sz="2000" dirty="0"/>
          </a:p>
          <a:p>
            <a:r>
              <a:rPr lang="en-GB" sz="2000" dirty="0"/>
              <a:t>Album leaf; ink and light </a:t>
            </a:r>
            <a:r>
              <a:rPr lang="en-GB" sz="2000" dirty="0" err="1"/>
              <a:t>color</a:t>
            </a:r>
            <a:r>
              <a:rPr lang="en-GB" sz="2000" dirty="0"/>
              <a:t> on silk</a:t>
            </a:r>
          </a:p>
          <a:p>
            <a:endParaRPr lang="en-GB" sz="2000" dirty="0" smtClean="0"/>
          </a:p>
          <a:p>
            <a:endParaRPr lang="en-GB" sz="2000" dirty="0"/>
          </a:p>
          <a:p>
            <a:endParaRPr lang="en-GB" sz="2000" dirty="0"/>
          </a:p>
          <a:p>
            <a:r>
              <a:rPr lang="en-GB" sz="1400" dirty="0">
                <a:latin typeface="Arial" panose="020B0604020202020204" pitchFamily="34" charset="0"/>
                <a:cs typeface="Arial" panose="020B0604020202020204" pitchFamily="34" charset="0"/>
              </a:rPr>
              <a:t>Arthur M. </a:t>
            </a:r>
            <a:r>
              <a:rPr lang="en-GB" sz="1400" dirty="0" err="1">
                <a:latin typeface="Arial" panose="020B0604020202020204" pitchFamily="34" charset="0"/>
                <a:cs typeface="Arial" panose="020B0604020202020204" pitchFamily="34" charset="0"/>
              </a:rPr>
              <a:t>Sackler</a:t>
            </a:r>
            <a:r>
              <a:rPr lang="en-GB" sz="1400" dirty="0">
                <a:latin typeface="Arial" panose="020B0604020202020204" pitchFamily="34" charset="0"/>
                <a:cs typeface="Arial" panose="020B0604020202020204" pitchFamily="34" charset="0"/>
              </a:rPr>
              <a:t> Museum, Louise Haskell Daly Fund and Ernest B. and Helen Pratt Dane Fund for the Acquisition of Oriental Art, 1994.108</a:t>
            </a:r>
          </a:p>
          <a:p>
            <a:r>
              <a:rPr lang="en-GB" sz="1400" dirty="0">
                <a:latin typeface="Arial" panose="020B0604020202020204" pitchFamily="34" charset="0"/>
                <a:cs typeface="Arial" panose="020B0604020202020204" pitchFamily="34" charset="0"/>
              </a:rPr>
              <a:t>© President and Fellows of Harvard College</a:t>
            </a:r>
          </a:p>
        </p:txBody>
      </p:sp>
    </p:spTree>
    <p:extLst>
      <p:ext uri="{BB962C8B-B14F-4D97-AF65-F5344CB8AC3E}">
        <p14:creationId xmlns:p14="http://schemas.microsoft.com/office/powerpoint/2010/main" val="2312977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31768"/>
            <a:ext cx="3888432" cy="1569660"/>
          </a:xfrm>
          <a:prstGeom prst="rect">
            <a:avLst/>
          </a:prstGeom>
          <a:noFill/>
        </p:spPr>
        <p:txBody>
          <a:bodyPr wrap="square" rtlCol="0">
            <a:spAutoFit/>
          </a:bodyPr>
          <a:lstStyle/>
          <a:p>
            <a:r>
              <a:rPr lang="en-GB" sz="3200" b="1" dirty="0"/>
              <a:t>The robust potential of phenomenological aesthetics </a:t>
            </a:r>
          </a:p>
        </p:txBody>
      </p:sp>
      <p:sp>
        <p:nvSpPr>
          <p:cNvPr id="4" name="Rectangle 3"/>
          <p:cNvSpPr/>
          <p:nvPr/>
        </p:nvSpPr>
        <p:spPr>
          <a:xfrm>
            <a:off x="5364088" y="5953"/>
            <a:ext cx="2736304" cy="5137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08520" y="0"/>
            <a:ext cx="4464496" cy="516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Landscape with Gentlemen Visiting a Scholar in a Lakeside Pavil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03" y="210852"/>
            <a:ext cx="3198441" cy="474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723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andscape with Gentlemen Visiting a Scholar in a Lakeside Pavilio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3" t="70949" r="-52" b="271"/>
          <a:stretch/>
        </p:blipFill>
        <p:spPr bwMode="auto">
          <a:xfrm>
            <a:off x="-180528" y="915566"/>
            <a:ext cx="9469560" cy="3390018"/>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18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andscape with Gentlemen Visiting a Scholar in a Lakeside Pavilio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700" t="68685" r="30959" b="11470"/>
          <a:stretch/>
        </p:blipFill>
        <p:spPr bwMode="auto">
          <a:xfrm>
            <a:off x="-451866" y="-596602"/>
            <a:ext cx="9595866" cy="5657850"/>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007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8024" y="-20538"/>
            <a:ext cx="4464496" cy="516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40676" cy="51435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07264" y="677582"/>
            <a:ext cx="5259305" cy="3857625"/>
          </a:xfrm>
          <a:prstGeom prst="rect">
            <a:avLst/>
          </a:prstGeom>
        </p:spPr>
      </p:pic>
    </p:spTree>
    <p:extLst>
      <p:ext uri="{BB962C8B-B14F-4D97-AF65-F5344CB8AC3E}">
        <p14:creationId xmlns:p14="http://schemas.microsoft.com/office/powerpoint/2010/main" val="1317104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ndscape with Gentlemen Visiting a Scholar in a Lakeside Pavilion"/>
          <p:cNvPicPr>
            <a:picLocks noChangeAspect="1" noChangeArrowheads="1"/>
          </p:cNvPicPr>
          <p:nvPr/>
        </p:nvPicPr>
        <p:blipFill rotWithShape="1">
          <a:blip r:embed="rId2">
            <a:extLst>
              <a:ext uri="{28A0092B-C50C-407E-A947-70E740481C1C}">
                <a14:useLocalDpi xmlns:a14="http://schemas.microsoft.com/office/drawing/2010/main" val="0"/>
              </a:ext>
            </a:extLst>
          </a:blip>
          <a:srcRect t="46013" r="1668"/>
          <a:stretch/>
        </p:blipFill>
        <p:spPr bwMode="auto">
          <a:xfrm>
            <a:off x="-396552" y="-92546"/>
            <a:ext cx="6500886" cy="54067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4612"/>
            <a:ext cx="3816424" cy="5202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180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267494"/>
            <a:ext cx="8352928" cy="4770537"/>
          </a:xfrm>
          <a:prstGeom prst="rect">
            <a:avLst/>
          </a:prstGeom>
          <a:noFill/>
        </p:spPr>
        <p:txBody>
          <a:bodyPr wrap="square" rtlCol="0">
            <a:spAutoFit/>
          </a:bodyPr>
          <a:lstStyle/>
          <a:p>
            <a:pPr hangingPunct="0"/>
            <a:r>
              <a:rPr lang="en-US" sz="2400" dirty="0">
                <a:latin typeface="Arial" panose="020B0604020202020204" pitchFamily="34" charset="0"/>
                <a:cs typeface="Arial" panose="020B0604020202020204" pitchFamily="34" charset="0"/>
              </a:rPr>
              <a:t>Convinced that there is no privileged point whence nature, history, and being itself are unveiled, or, as he says so often, that high-altitude thinking detaches us from the truth of our situation, it was necessary at the same time that he forego the illusion of seeing his own work as a </a:t>
            </a:r>
            <a:r>
              <a:rPr lang="en-US" sz="2400" dirty="0" smtClean="0">
                <a:latin typeface="Arial" panose="020B0604020202020204" pitchFamily="34" charset="0"/>
                <a:cs typeface="Arial" panose="020B0604020202020204" pitchFamily="34" charset="0"/>
              </a:rPr>
              <a:t>spectacle …</a:t>
            </a: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r>
              <a:rPr lang="en-US" sz="2000" dirty="0">
                <a:latin typeface="Arial" panose="020B0604020202020204" pitchFamily="34" charset="0"/>
                <a:cs typeface="Arial" panose="020B0604020202020204" pitchFamily="34" charset="0"/>
              </a:rPr>
              <a:t>Claude </a:t>
            </a:r>
            <a:r>
              <a:rPr lang="en-US" sz="2000" dirty="0" err="1">
                <a:latin typeface="Arial" panose="020B0604020202020204" pitchFamily="34" charset="0"/>
                <a:cs typeface="Arial" panose="020B0604020202020204" pitchFamily="34" charset="0"/>
              </a:rPr>
              <a:t>Lefort</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Editor’s Foreword </a:t>
            </a:r>
            <a:r>
              <a:rPr lang="en-US" sz="2000" dirty="0">
                <a:latin typeface="Arial" panose="020B0604020202020204" pitchFamily="34" charset="0"/>
                <a:cs typeface="Arial" panose="020B0604020202020204" pitchFamily="34" charset="0"/>
              </a:rPr>
              <a:t>to Maurice Merleau-Ponty, </a:t>
            </a:r>
            <a:r>
              <a:rPr lang="en-US" sz="2000" i="1" dirty="0">
                <a:latin typeface="Arial" panose="020B0604020202020204" pitchFamily="34" charset="0"/>
                <a:cs typeface="Arial" panose="020B0604020202020204" pitchFamily="34" charset="0"/>
              </a:rPr>
              <a:t>The Visible and the Invisible</a:t>
            </a:r>
            <a:r>
              <a:rPr lang="en-US" sz="2000" dirty="0">
                <a:latin typeface="Arial" panose="020B0604020202020204" pitchFamily="34" charset="0"/>
                <a:cs typeface="Arial" panose="020B0604020202020204" pitchFamily="34" charset="0"/>
              </a:rPr>
              <a:t>, Evanston: Northwestern University Press, 1968,  xxviii</a:t>
            </a:r>
            <a:r>
              <a:rPr lang="en-US"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179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55526"/>
            <a:ext cx="7632848" cy="4185761"/>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We live in </a:t>
            </a:r>
            <a:r>
              <a:rPr lang="en-GB" sz="2800" dirty="0" err="1" smtClean="0">
                <a:latin typeface="Arial" panose="020B0604020202020204" pitchFamily="34" charset="0"/>
                <a:cs typeface="Arial" panose="020B0604020202020204" pitchFamily="34" charset="0"/>
              </a:rPr>
              <a:t>intersubjectivity</a:t>
            </a: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 [A] world with several </a:t>
            </a:r>
            <a:r>
              <a:rPr lang="en-GB" sz="2800" dirty="0" err="1" smtClean="0">
                <a:latin typeface="Arial" panose="020B0604020202020204" pitchFamily="34" charset="0"/>
                <a:cs typeface="Arial" panose="020B0604020202020204" pitchFamily="34" charset="0"/>
              </a:rPr>
              <a:t>compossible</a:t>
            </a:r>
            <a:r>
              <a:rPr lang="en-GB" sz="2800" dirty="0" smtClean="0">
                <a:latin typeface="Arial" panose="020B0604020202020204" pitchFamily="34" charset="0"/>
                <a:cs typeface="Arial" panose="020B0604020202020204" pitchFamily="34" charset="0"/>
              </a:rPr>
              <a:t> entrances; we are one for the others. Me-others hinge, which is common life, like me-my body hinge, which for me is not just weight, a curse, but also my flywheel. Accompany others, history, and not just endow it with sense by decision.</a:t>
            </a:r>
          </a:p>
          <a:p>
            <a:endParaRPr lang="en-GB" sz="2800" dirty="0">
              <a:latin typeface="Arial" panose="020B0604020202020204" pitchFamily="34" charset="0"/>
              <a:cs typeface="Arial" panose="020B0604020202020204" pitchFamily="34" charset="0"/>
            </a:endParaRPr>
          </a:p>
          <a:p>
            <a:r>
              <a:rPr lang="en-GB" sz="1400" dirty="0" smtClean="0">
                <a:latin typeface="Arial" panose="020B0604020202020204" pitchFamily="34" charset="0"/>
                <a:cs typeface="Arial" panose="020B0604020202020204" pitchFamily="34" charset="0"/>
              </a:rPr>
              <a:t>Maurice Merleau-Ponty, ‘For an ontology of the perceived world,’ </a:t>
            </a:r>
            <a:r>
              <a:rPr lang="en-GB" sz="1400" i="1" dirty="0" smtClean="0">
                <a:latin typeface="Arial" panose="020B0604020202020204" pitchFamily="34" charset="0"/>
                <a:cs typeface="Arial" panose="020B0604020202020204" pitchFamily="34" charset="0"/>
              </a:rPr>
              <a:t>Institution and Passivity: Course Notes from the </a:t>
            </a:r>
            <a:r>
              <a:rPr lang="en-GB" sz="1400" i="1" dirty="0" err="1" smtClean="0">
                <a:latin typeface="Arial" panose="020B0604020202020204" pitchFamily="34" charset="0"/>
                <a:cs typeface="Arial" panose="020B0604020202020204" pitchFamily="34" charset="0"/>
              </a:rPr>
              <a:t>Coll</a:t>
            </a:r>
            <a:r>
              <a:rPr lang="en-GB" sz="1400" i="1" dirty="0" err="1"/>
              <a:t>é</a:t>
            </a:r>
            <a:r>
              <a:rPr lang="en-GB" sz="1400" i="1" dirty="0" err="1" smtClean="0">
                <a:latin typeface="Arial" panose="020B0604020202020204" pitchFamily="34" charset="0"/>
                <a:cs typeface="Arial" panose="020B0604020202020204" pitchFamily="34" charset="0"/>
              </a:rPr>
              <a:t>ge</a:t>
            </a:r>
            <a:r>
              <a:rPr lang="en-GB" sz="1400" i="1" dirty="0" smtClean="0">
                <a:latin typeface="Arial" panose="020B0604020202020204" pitchFamily="34" charset="0"/>
                <a:cs typeface="Arial" panose="020B0604020202020204" pitchFamily="34" charset="0"/>
              </a:rPr>
              <a:t> de France (1954-55</a:t>
            </a:r>
            <a:r>
              <a:rPr lang="en-GB" sz="1400" dirty="0" smtClean="0">
                <a:latin typeface="Arial" panose="020B0604020202020204" pitchFamily="34" charset="0"/>
                <a:cs typeface="Arial" panose="020B0604020202020204" pitchFamily="34" charset="0"/>
              </a:rPr>
              <a:t>), Evanston: Northwestern University Press, 2010, 134.</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850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665411989"/>
              </p:ext>
            </p:extLst>
          </p:nvPr>
        </p:nvGraphicFramePr>
        <p:xfrm>
          <a:off x="1596008" y="84355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95536" y="267494"/>
            <a:ext cx="8496944" cy="369332"/>
          </a:xfrm>
          <a:prstGeom prst="rect">
            <a:avLst/>
          </a:prstGeom>
          <a:noFill/>
        </p:spPr>
        <p:txBody>
          <a:bodyPr wrap="square" rtlCol="0">
            <a:spAutoFit/>
          </a:bodyPr>
          <a:lstStyle/>
          <a:p>
            <a:pPr algn="ctr"/>
            <a:r>
              <a:rPr lang="en-GB" dirty="0" smtClean="0"/>
              <a:t>The </a:t>
            </a:r>
            <a:r>
              <a:rPr lang="en-GB" strike="sngStrike" dirty="0" smtClean="0"/>
              <a:t>hermeneutic</a:t>
            </a:r>
            <a:r>
              <a:rPr lang="en-GB" dirty="0" smtClean="0"/>
              <a:t> decolonising </a:t>
            </a:r>
            <a:r>
              <a:rPr lang="en-GB" dirty="0" smtClean="0"/>
              <a:t>circle </a:t>
            </a:r>
            <a:r>
              <a:rPr lang="en-GB" dirty="0" smtClean="0"/>
              <a:t>in phenomenological research</a:t>
            </a:r>
            <a:endParaRPr lang="en-GB" dirty="0"/>
          </a:p>
        </p:txBody>
      </p:sp>
    </p:spTree>
    <p:extLst>
      <p:ext uri="{BB962C8B-B14F-4D97-AF65-F5344CB8AC3E}">
        <p14:creationId xmlns:p14="http://schemas.microsoft.com/office/powerpoint/2010/main" val="3344127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182" r="37662"/>
          <a:stretch/>
        </p:blipFill>
        <p:spPr bwMode="auto">
          <a:xfrm>
            <a:off x="3096344" y="-9325"/>
            <a:ext cx="6047656" cy="520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andscape with Gentlemen Visiting a Scholar in a Lakeside Pavilion"/>
          <p:cNvPicPr>
            <a:picLocks noChangeAspect="1" noChangeArrowheads="1"/>
          </p:cNvPicPr>
          <p:nvPr/>
        </p:nvPicPr>
        <p:blipFill rotWithShape="1">
          <a:blip r:embed="rId3">
            <a:extLst>
              <a:ext uri="{28A0092B-C50C-407E-A947-70E740481C1C}">
                <a14:useLocalDpi xmlns:a14="http://schemas.microsoft.com/office/drawing/2010/main" val="0"/>
              </a:ext>
            </a:extLst>
          </a:blip>
          <a:srcRect t="46013" r="1668"/>
          <a:stretch/>
        </p:blipFill>
        <p:spPr bwMode="auto">
          <a:xfrm>
            <a:off x="-108520" y="-9324"/>
            <a:ext cx="6500886" cy="529204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Box 1"/>
          <p:cNvSpPr txBox="1">
            <a:spLocks noChangeArrowheads="1"/>
          </p:cNvSpPr>
          <p:nvPr/>
        </p:nvSpPr>
        <p:spPr bwMode="auto">
          <a:xfrm>
            <a:off x="3995936" y="821051"/>
            <a:ext cx="5148064" cy="1938992"/>
          </a:xfrm>
          <a:prstGeom prst="rect">
            <a:avLst/>
          </a:prstGeom>
          <a:solidFill>
            <a:schemeClr val="bg1">
              <a:lumMod val="65000"/>
              <a:alpha val="65000"/>
            </a:schemeClr>
          </a:solidFill>
          <a:ln>
            <a:noFill/>
          </a:ln>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en-GB" sz="4000" b="1" dirty="0" smtClean="0">
                <a:solidFill>
                  <a:schemeClr val="bg1"/>
                </a:solidFill>
              </a:rPr>
              <a:t>Developing </a:t>
            </a:r>
            <a:r>
              <a:rPr lang="en-GB" sz="4000" b="1" dirty="0" smtClean="0">
                <a:solidFill>
                  <a:schemeClr val="bg1"/>
                </a:solidFill>
              </a:rPr>
              <a:t>pre-critical </a:t>
            </a:r>
            <a:r>
              <a:rPr lang="en-GB" sz="4000" b="1" dirty="0" smtClean="0">
                <a:solidFill>
                  <a:schemeClr val="bg1"/>
                </a:solidFill>
              </a:rPr>
              <a:t>phenomenological research strategies</a:t>
            </a:r>
            <a:endParaRPr lang="en-GB" sz="4000" b="1" dirty="0">
              <a:solidFill>
                <a:schemeClr val="bg1"/>
              </a:solidFill>
            </a:endParaRPr>
          </a:p>
        </p:txBody>
      </p:sp>
    </p:spTree>
    <p:extLst>
      <p:ext uri="{BB962C8B-B14F-4D97-AF65-F5344CB8AC3E}">
        <p14:creationId xmlns:p14="http://schemas.microsoft.com/office/powerpoint/2010/main" val="1019458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2616" y="-92546"/>
            <a:ext cx="9182784" cy="5976664"/>
          </a:xfrm>
          <a:prstGeom prst="rect">
            <a:avLst/>
          </a:prstGeom>
        </p:spPr>
      </p:pic>
      <p:sp>
        <p:nvSpPr>
          <p:cNvPr id="5" name="TextBox 1"/>
          <p:cNvSpPr txBox="1">
            <a:spLocks noChangeArrowheads="1"/>
          </p:cNvSpPr>
          <p:nvPr/>
        </p:nvSpPr>
        <p:spPr bwMode="auto">
          <a:xfrm>
            <a:off x="323528" y="555526"/>
            <a:ext cx="8696400" cy="1754326"/>
          </a:xfrm>
          <a:prstGeom prst="rect">
            <a:avLst/>
          </a:prstGeom>
          <a:solidFill>
            <a:schemeClr val="bg1">
              <a:lumMod val="65000"/>
              <a:alpha val="56000"/>
            </a:schemeClr>
          </a:solidFill>
          <a:ln>
            <a:noFill/>
          </a:ln>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en-GB" sz="3600" b="1" dirty="0">
                <a:solidFill>
                  <a:srgbClr val="FFFF00"/>
                </a:solidFill>
              </a:rPr>
              <a:t>USING PHENOMENOLOGY IN CONTEMPORARY ARTS RESEARCH &amp; </a:t>
            </a:r>
            <a:r>
              <a:rPr lang="en-GB" sz="3600" b="1" dirty="0" smtClean="0">
                <a:solidFill>
                  <a:srgbClr val="FFFF00"/>
                </a:solidFill>
              </a:rPr>
              <a:t>PEDAGOGY</a:t>
            </a:r>
            <a:endParaRPr lang="en-GB" sz="3600" dirty="0">
              <a:solidFill>
                <a:schemeClr val="bg1"/>
              </a:solidFill>
            </a:endParaRPr>
          </a:p>
        </p:txBody>
      </p:sp>
      <p:sp>
        <p:nvSpPr>
          <p:cNvPr id="6" name="TextBox 5"/>
          <p:cNvSpPr txBox="1"/>
          <p:nvPr/>
        </p:nvSpPr>
        <p:spPr>
          <a:xfrm>
            <a:off x="-734148" y="3965733"/>
            <a:ext cx="9929548" cy="830997"/>
          </a:xfrm>
          <a:prstGeom prst="rect">
            <a:avLst/>
          </a:prstGeom>
          <a:solidFill>
            <a:schemeClr val="tx1">
              <a:alpha val="33000"/>
            </a:schemeClr>
          </a:solidFill>
        </p:spPr>
        <p:txBody>
          <a:bodyPr wrap="square" rtlCol="0">
            <a:spAutoFit/>
          </a:bodyPr>
          <a:lstStyle/>
          <a:p>
            <a:r>
              <a:rPr lang="en-GB" sz="2400" b="1" dirty="0" smtClean="0">
                <a:solidFill>
                  <a:schemeClr val="accent5">
                    <a:lumMod val="20000"/>
                    <a:lumOff val="80000"/>
                  </a:schemeClr>
                </a:solidFill>
              </a:rPr>
              <a:t>     </a:t>
            </a:r>
            <a:r>
              <a:rPr lang="en-GB" sz="2400" b="1" dirty="0" smtClean="0">
                <a:solidFill>
                  <a:schemeClr val="accent5">
                    <a:lumMod val="20000"/>
                    <a:lumOff val="80000"/>
                  </a:schemeClr>
                </a:solidFill>
              </a:rPr>
              <a:t>	  </a:t>
            </a:r>
            <a:r>
              <a:rPr lang="en-GB" sz="2400" b="1" dirty="0" smtClean="0">
                <a:solidFill>
                  <a:schemeClr val="bg1"/>
                </a:solidFill>
              </a:rPr>
              <a:t>Facilitated </a:t>
            </a:r>
            <a:r>
              <a:rPr lang="en-GB" sz="2400" b="1" dirty="0" smtClean="0">
                <a:solidFill>
                  <a:schemeClr val="bg1"/>
                </a:solidFill>
              </a:rPr>
              <a:t>by Jorella Andrews, Jeffrey Say &amp; Clare Veal</a:t>
            </a:r>
          </a:p>
          <a:p>
            <a:r>
              <a:rPr lang="en-GB" sz="2400" b="1" dirty="0" smtClean="0">
                <a:solidFill>
                  <a:schemeClr val="bg1"/>
                </a:solidFill>
              </a:rPr>
              <a:t>	  Funded </a:t>
            </a:r>
            <a:r>
              <a:rPr lang="en-GB" sz="2400" b="1" dirty="0" smtClean="0">
                <a:solidFill>
                  <a:schemeClr val="bg1"/>
                </a:solidFill>
              </a:rPr>
              <a:t>by the Goldsmiths/LASALLE Partnership Innovation </a:t>
            </a:r>
            <a:r>
              <a:rPr lang="en-GB" sz="2400" b="1" dirty="0" smtClean="0">
                <a:solidFill>
                  <a:schemeClr val="bg1"/>
                </a:solidFill>
              </a:rPr>
              <a:t>Fund</a:t>
            </a:r>
            <a:endParaRPr lang="en-GB" sz="2400" b="1" dirty="0">
              <a:solidFill>
                <a:schemeClr val="bg1"/>
              </a:solidFill>
            </a:endParaRPr>
          </a:p>
        </p:txBody>
      </p:sp>
    </p:spTree>
    <p:extLst>
      <p:ext uri="{BB962C8B-B14F-4D97-AF65-F5344CB8AC3E}">
        <p14:creationId xmlns:p14="http://schemas.microsoft.com/office/powerpoint/2010/main" val="3147843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528" y="-19136"/>
            <a:ext cx="9433048" cy="5940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603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287" y="-20106"/>
            <a:ext cx="696071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6200000">
            <a:off x="-1450498" y="1897504"/>
            <a:ext cx="4881364" cy="1477328"/>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Slide from </a:t>
            </a:r>
            <a:r>
              <a:rPr lang="en-GB" b="1" dirty="0" err="1" smtClean="0">
                <a:latin typeface="Arial" panose="020B0604020202020204" pitchFamily="34" charset="0"/>
                <a:cs typeface="Arial" panose="020B0604020202020204" pitchFamily="34" charset="0"/>
              </a:rPr>
              <a:t>Ilga</a:t>
            </a:r>
            <a:r>
              <a:rPr lang="en-GB" b="1" dirty="0" smtClean="0">
                <a:latin typeface="Arial" panose="020B0604020202020204" pitchFamily="34" charset="0"/>
                <a:cs typeface="Arial" panose="020B0604020202020204" pitchFamily="34" charset="0"/>
              </a:rPr>
              <a:t> </a:t>
            </a:r>
            <a:r>
              <a:rPr lang="en-GB" b="1" dirty="0" err="1" smtClean="0">
                <a:latin typeface="Arial" panose="020B0604020202020204" pitchFamily="34" charset="0"/>
                <a:cs typeface="Arial" panose="020B0604020202020204" pitchFamily="34" charset="0"/>
              </a:rPr>
              <a:t>Leimanis’s</a:t>
            </a:r>
            <a:r>
              <a:rPr lang="en-GB" b="1" dirty="0" smtClean="0">
                <a:latin typeface="Arial" panose="020B0604020202020204" pitchFamily="34" charset="0"/>
                <a:cs typeface="Arial" panose="020B0604020202020204" pitchFamily="34" charset="0"/>
              </a:rPr>
              <a:t> workshop ‘Visualizing through Drawing’ at IAVC (International Association for Visual Culture) Conference 2018 on ‘Visual Pedagogies’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664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323851" y="339329"/>
            <a:ext cx="8696325" cy="660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Font typeface="Arial" pitchFamily="34" charset="0"/>
              <a:buNone/>
            </a:pPr>
            <a:r>
              <a:rPr lang="en-GB" altLang="en-US" sz="2000" b="1" dirty="0"/>
              <a:t>Add / Subtract /</a:t>
            </a:r>
          </a:p>
          <a:p>
            <a:pPr>
              <a:buFont typeface="Arial" pitchFamily="34" charset="0"/>
              <a:buNone/>
            </a:pPr>
            <a:r>
              <a:rPr lang="en-GB" altLang="en-US" sz="2000" b="1" dirty="0"/>
              <a:t>Crop / Focus / Select / Isolate</a:t>
            </a:r>
          </a:p>
          <a:p>
            <a:pPr>
              <a:buFont typeface="Arial" pitchFamily="34" charset="0"/>
              <a:buNone/>
            </a:pPr>
            <a:r>
              <a:rPr lang="en-GB" altLang="en-US" sz="2000" b="1" dirty="0"/>
              <a:t>Scale / Size (Bigger/Smaller)</a:t>
            </a:r>
          </a:p>
          <a:p>
            <a:pPr>
              <a:buFont typeface="Arial" pitchFamily="34" charset="0"/>
              <a:buNone/>
            </a:pPr>
            <a:r>
              <a:rPr lang="en-GB" altLang="en-US" sz="2000" b="1" dirty="0"/>
              <a:t>Multiply / Repeat (part or all)</a:t>
            </a:r>
          </a:p>
          <a:p>
            <a:pPr>
              <a:buFont typeface="Arial" pitchFamily="34" charset="0"/>
              <a:buNone/>
            </a:pPr>
            <a:r>
              <a:rPr lang="en-GB" altLang="en-US" sz="2000" b="1" dirty="0"/>
              <a:t>Organic / Geometric</a:t>
            </a:r>
          </a:p>
          <a:p>
            <a:pPr>
              <a:buFont typeface="Arial" pitchFamily="34" charset="0"/>
              <a:buNone/>
            </a:pPr>
            <a:r>
              <a:rPr lang="en-GB" altLang="en-US" sz="2000" b="1" dirty="0"/>
              <a:t>Contrast: intense/calm; light/dark/ big/small</a:t>
            </a:r>
          </a:p>
          <a:p>
            <a:pPr>
              <a:buFont typeface="Arial" pitchFamily="34" charset="0"/>
              <a:buNone/>
            </a:pPr>
            <a:r>
              <a:rPr lang="en-GB" altLang="en-US" sz="2000" b="1" dirty="0"/>
              <a:t>2D / 3D</a:t>
            </a:r>
          </a:p>
          <a:p>
            <a:pPr>
              <a:buFont typeface="Arial" pitchFamily="34" charset="0"/>
              <a:buNone/>
            </a:pPr>
            <a:r>
              <a:rPr lang="en-GB" altLang="en-US" sz="2000" b="1" dirty="0"/>
              <a:t>Frame / Composition</a:t>
            </a:r>
          </a:p>
          <a:p>
            <a:pPr>
              <a:buFont typeface="Arial" pitchFamily="34" charset="0"/>
              <a:buNone/>
            </a:pPr>
            <a:r>
              <a:rPr lang="en-GB" altLang="en-US" sz="2000" b="1" dirty="0"/>
              <a:t>Explode / Parts / Deconstruct</a:t>
            </a:r>
          </a:p>
          <a:p>
            <a:pPr>
              <a:buFont typeface="Arial" pitchFamily="34" charset="0"/>
              <a:buNone/>
            </a:pPr>
            <a:r>
              <a:rPr lang="en-GB" altLang="en-US" sz="2000" b="1" dirty="0"/>
              <a:t>Context / audience / where? / who? / why? / when? / how?</a:t>
            </a:r>
          </a:p>
          <a:p>
            <a:pPr>
              <a:buFont typeface="Arial" pitchFamily="34" charset="0"/>
              <a:buNone/>
            </a:pPr>
            <a:r>
              <a:rPr lang="en-GB" altLang="en-US" sz="2000" b="1" dirty="0"/>
              <a:t>TIME / prequel / sequel / history / movement / o’clock / light &amp; shadow</a:t>
            </a:r>
          </a:p>
          <a:p>
            <a:pPr>
              <a:buFont typeface="Arial" pitchFamily="34" charset="0"/>
              <a:buNone/>
            </a:pPr>
            <a:endParaRPr lang="en-GB" altLang="en-US" sz="2000" b="1" dirty="0"/>
          </a:p>
          <a:p>
            <a:pPr>
              <a:buFont typeface="Arial" pitchFamily="34" charset="0"/>
              <a:buNone/>
            </a:pPr>
            <a:r>
              <a:rPr lang="en-GB" altLang="en-US" sz="2000" b="1" dirty="0"/>
              <a:t>[…]</a:t>
            </a:r>
          </a:p>
          <a:p>
            <a:pPr>
              <a:buFont typeface="Arial" pitchFamily="34" charset="0"/>
              <a:buNone/>
            </a:pPr>
            <a:endParaRPr lang="en-GB" altLang="en-US" sz="2400" b="1" dirty="0"/>
          </a:p>
          <a:p>
            <a:pPr>
              <a:buFont typeface="Arial" pitchFamily="34" charset="0"/>
              <a:buNone/>
            </a:pPr>
            <a:endParaRPr lang="en-GB" altLang="en-US" sz="2400" b="1" dirty="0"/>
          </a:p>
          <a:p>
            <a:pPr>
              <a:buFont typeface="Arial" pitchFamily="34" charset="0"/>
              <a:buNone/>
            </a:pPr>
            <a:endParaRPr lang="en-GB" altLang="en-US" sz="2400" b="1" dirty="0"/>
          </a:p>
          <a:p>
            <a:pPr>
              <a:buFont typeface="Arial" pitchFamily="34" charset="0"/>
              <a:buNone/>
            </a:pPr>
            <a:endParaRPr lang="en-GB" altLang="en-US" sz="2400" dirty="0"/>
          </a:p>
        </p:txBody>
      </p:sp>
    </p:spTree>
    <p:extLst>
      <p:ext uri="{BB962C8B-B14F-4D97-AF65-F5344CB8AC3E}">
        <p14:creationId xmlns:p14="http://schemas.microsoft.com/office/powerpoint/2010/main" val="2273305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11103"/>
            <a:ext cx="345638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11103"/>
            <a:ext cx="345638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038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7649" y="195486"/>
            <a:ext cx="6984776" cy="5078313"/>
          </a:xfrm>
          <a:prstGeom prst="rect">
            <a:avLst/>
          </a:prstGeom>
          <a:noFill/>
        </p:spPr>
        <p:txBody>
          <a:bodyPr wrap="square" rtlCol="0">
            <a:spAutoFit/>
          </a:bodyPr>
          <a:lstStyle/>
          <a:p>
            <a:pPr>
              <a:lnSpc>
                <a:spcPct val="150000"/>
              </a:lnSpc>
            </a:pPr>
            <a:r>
              <a:rPr lang="en-GB" sz="2400" dirty="0">
                <a:latin typeface="Arial" panose="020B0604020202020204" pitchFamily="34" charset="0"/>
                <a:cs typeface="Arial" panose="020B0604020202020204" pitchFamily="34" charset="0"/>
              </a:rPr>
              <a:t>Description</a:t>
            </a:r>
          </a:p>
          <a:p>
            <a:pPr>
              <a:lnSpc>
                <a:spcPct val="150000"/>
              </a:lnSpc>
            </a:pPr>
            <a:r>
              <a:rPr lang="en-GB" sz="2400" dirty="0" smtClean="0">
                <a:latin typeface="Arial" panose="020B0604020202020204" pitchFamily="34" charset="0"/>
                <a:cs typeface="Arial" panose="020B0604020202020204" pitchFamily="34" charset="0"/>
              </a:rPr>
              <a:t>Transcription</a:t>
            </a:r>
            <a:endParaRPr lang="en-GB" sz="2400" dirty="0">
              <a:latin typeface="Arial" panose="020B0604020202020204" pitchFamily="34" charset="0"/>
              <a:cs typeface="Arial" panose="020B0604020202020204" pitchFamily="34" charset="0"/>
            </a:endParaRPr>
          </a:p>
          <a:p>
            <a:pPr>
              <a:lnSpc>
                <a:spcPct val="150000"/>
              </a:lnSpc>
            </a:pPr>
            <a:r>
              <a:rPr lang="en-GB" sz="2400" dirty="0" err="1">
                <a:latin typeface="Arial" panose="020B0604020202020204" pitchFamily="34" charset="0"/>
                <a:cs typeface="Arial" panose="020B0604020202020204" pitchFamily="34" charset="0"/>
              </a:rPr>
              <a:t>Ekphrasis</a:t>
            </a:r>
            <a:r>
              <a:rPr lang="en-GB" sz="2400" dirty="0">
                <a:latin typeface="Arial" panose="020B0604020202020204" pitchFamily="34" charset="0"/>
                <a:cs typeface="Arial" panose="020B0604020202020204" pitchFamily="34" charset="0"/>
              </a:rPr>
              <a:t> </a:t>
            </a:r>
          </a:p>
          <a:p>
            <a:pPr>
              <a:lnSpc>
                <a:spcPct val="150000"/>
              </a:lnSpc>
            </a:pPr>
            <a:r>
              <a:rPr lang="en-GB" sz="2400" dirty="0">
                <a:latin typeface="Arial" panose="020B0604020202020204" pitchFamily="34" charset="0"/>
                <a:cs typeface="Arial" panose="020B0604020202020204" pitchFamily="34" charset="0"/>
              </a:rPr>
              <a:t>Paraphrase</a:t>
            </a:r>
          </a:p>
          <a:p>
            <a:pPr>
              <a:lnSpc>
                <a:spcPct val="150000"/>
              </a:lnSpc>
            </a:pPr>
            <a:r>
              <a:rPr lang="en-GB" sz="2400" dirty="0">
                <a:latin typeface="Arial" panose="020B0604020202020204" pitchFamily="34" charset="0"/>
                <a:cs typeface="Arial" panose="020B0604020202020204" pitchFamily="34" charset="0"/>
              </a:rPr>
              <a:t>Enactment</a:t>
            </a:r>
          </a:p>
          <a:p>
            <a:pPr>
              <a:lnSpc>
                <a:spcPct val="150000"/>
              </a:lnSpc>
            </a:pPr>
            <a:r>
              <a:rPr lang="en-GB" sz="2400" dirty="0">
                <a:latin typeface="Arial" panose="020B0604020202020204" pitchFamily="34" charset="0"/>
                <a:cs typeface="Arial" panose="020B0604020202020204" pitchFamily="34" charset="0"/>
              </a:rPr>
              <a:t>M</a:t>
            </a:r>
            <a:r>
              <a:rPr lang="en-GB" sz="2400" dirty="0" smtClean="0">
                <a:latin typeface="Arial" panose="020B0604020202020204" pitchFamily="34" charset="0"/>
                <a:cs typeface="Arial" panose="020B0604020202020204" pitchFamily="34" charset="0"/>
              </a:rPr>
              <a:t>apping</a:t>
            </a:r>
            <a:endParaRPr lang="en-GB" sz="2400" dirty="0">
              <a:latin typeface="Arial" panose="020B0604020202020204" pitchFamily="34" charset="0"/>
              <a:cs typeface="Arial" panose="020B0604020202020204" pitchFamily="34" charset="0"/>
            </a:endParaRPr>
          </a:p>
          <a:p>
            <a:pPr>
              <a:lnSpc>
                <a:spcPct val="150000"/>
              </a:lnSpc>
            </a:pPr>
            <a:r>
              <a:rPr lang="en-GB" sz="2400" dirty="0" smtClean="0">
                <a:latin typeface="Arial" panose="020B0604020202020204" pitchFamily="34" charset="0"/>
                <a:cs typeface="Arial" panose="020B0604020202020204" pitchFamily="34" charset="0"/>
              </a:rPr>
              <a:t>Listing</a:t>
            </a:r>
          </a:p>
          <a:p>
            <a:pPr>
              <a:lnSpc>
                <a:spcPct val="150000"/>
              </a:lnSpc>
            </a:pP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p>
            <a:endParaRPr lang="en-GB" dirty="0"/>
          </a:p>
          <a:p>
            <a:endParaRPr lang="en-GB" dirty="0"/>
          </a:p>
        </p:txBody>
      </p:sp>
    </p:spTree>
    <p:extLst>
      <p:ext uri="{BB962C8B-B14F-4D97-AF65-F5344CB8AC3E}">
        <p14:creationId xmlns:p14="http://schemas.microsoft.com/office/powerpoint/2010/main" val="138833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93" t="21442" r="28982" b="7387"/>
          <a:stretch/>
        </p:blipFill>
        <p:spPr bwMode="auto">
          <a:xfrm>
            <a:off x="2843808" y="427134"/>
            <a:ext cx="5980670" cy="4880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611018"/>
            <a:ext cx="2448272" cy="1631216"/>
          </a:xfrm>
          <a:prstGeom prst="rect">
            <a:avLst/>
          </a:prstGeom>
          <a:solidFill>
            <a:schemeClr val="bg1">
              <a:alpha val="90000"/>
            </a:schemeClr>
          </a:solidFill>
        </p:spPr>
        <p:txBody>
          <a:bodyPr wrap="square" rtlCol="0">
            <a:spAutoFit/>
          </a:bodyPr>
          <a:lstStyle/>
          <a:p>
            <a:r>
              <a:rPr lang="en-GB" sz="2000" dirty="0" smtClean="0">
                <a:latin typeface="Arial" panose="020B0604020202020204" pitchFamily="34" charset="0"/>
                <a:cs typeface="Arial" panose="020B0604020202020204" pitchFamily="34" charset="0"/>
              </a:rPr>
              <a:t>Adapting and experimenting with IPA (Interpretative Phenomenological Interpretation)</a:t>
            </a:r>
            <a:endParaRPr lang="en-GB" sz="2000" dirty="0">
              <a:latin typeface="Arial" panose="020B0604020202020204" pitchFamily="34" charset="0"/>
              <a:cs typeface="Arial" panose="020B0604020202020204" pitchFamily="34" charset="0"/>
            </a:endParaRPr>
          </a:p>
        </p:txBody>
      </p:sp>
      <p:sp>
        <p:nvSpPr>
          <p:cNvPr id="6" name="TextBox 5"/>
          <p:cNvSpPr txBox="1"/>
          <p:nvPr/>
        </p:nvSpPr>
        <p:spPr>
          <a:xfrm>
            <a:off x="2843808" y="123478"/>
            <a:ext cx="5980670" cy="338554"/>
          </a:xfrm>
          <a:prstGeom prst="rect">
            <a:avLst/>
          </a:prstGeom>
          <a:noFill/>
          <a:ln>
            <a:solidFill>
              <a:schemeClr val="tx1"/>
            </a:solidFill>
          </a:ln>
        </p:spPr>
        <p:txBody>
          <a:bodyPr wrap="square" rtlCol="0">
            <a:spAutoFit/>
          </a:bodyPr>
          <a:lstStyle/>
          <a:p>
            <a:r>
              <a:rPr lang="en-GB" sz="1600" dirty="0" smtClean="0"/>
              <a:t>Emergent Themes /               Transcript /            Exploratory Comments</a:t>
            </a:r>
            <a:endParaRPr lang="en-GB" sz="1600" dirty="0"/>
          </a:p>
        </p:txBody>
      </p:sp>
    </p:spTree>
    <p:extLst>
      <p:ext uri="{BB962C8B-B14F-4D97-AF65-F5344CB8AC3E}">
        <p14:creationId xmlns:p14="http://schemas.microsoft.com/office/powerpoint/2010/main" val="109587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267494"/>
            <a:ext cx="8352928" cy="4770537"/>
          </a:xfrm>
          <a:prstGeom prst="rect">
            <a:avLst/>
          </a:prstGeom>
          <a:noFill/>
        </p:spPr>
        <p:txBody>
          <a:bodyPr wrap="square" rtlCol="0">
            <a:spAutoFit/>
          </a:bodyPr>
          <a:lstStyle/>
          <a:p>
            <a:pPr hangingPunct="0"/>
            <a:r>
              <a:rPr lang="en-US" sz="2400" dirty="0" smtClean="0">
                <a:latin typeface="Arial" panose="020B0604020202020204" pitchFamily="34" charset="0"/>
                <a:cs typeface="Arial" panose="020B0604020202020204" pitchFamily="34" charset="0"/>
              </a:rPr>
              <a:t>… [it was necessary that he] oblige </a:t>
            </a:r>
            <a:r>
              <a:rPr lang="en-US" sz="2400" dirty="0">
                <a:latin typeface="Arial" panose="020B0604020202020204" pitchFamily="34" charset="0"/>
                <a:cs typeface="Arial" panose="020B0604020202020204" pitchFamily="34" charset="0"/>
              </a:rPr>
              <a:t>himself to make his way in semi-obscurity in order to discover the interior connection of his questions, and fully comply with what demands to be said here and now without ever giving himself over to the security of a meaning already traced out, already thought. </a:t>
            </a:r>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r>
              <a:rPr lang="en-US" sz="2000" dirty="0">
                <a:latin typeface="Arial" panose="020B0604020202020204" pitchFamily="34" charset="0"/>
                <a:cs typeface="Arial" panose="020B0604020202020204" pitchFamily="34" charset="0"/>
              </a:rPr>
              <a:t>Claude </a:t>
            </a:r>
            <a:r>
              <a:rPr lang="en-US" sz="2000" dirty="0" err="1">
                <a:latin typeface="Arial" panose="020B0604020202020204" pitchFamily="34" charset="0"/>
                <a:cs typeface="Arial" panose="020B0604020202020204" pitchFamily="34" charset="0"/>
              </a:rPr>
              <a:t>Lefort</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Editor’s Foreword </a:t>
            </a:r>
            <a:r>
              <a:rPr lang="en-US" sz="2000" dirty="0">
                <a:latin typeface="Arial" panose="020B0604020202020204" pitchFamily="34" charset="0"/>
                <a:cs typeface="Arial" panose="020B0604020202020204" pitchFamily="34" charset="0"/>
              </a:rPr>
              <a:t>to Maurice Merleau-Ponty, </a:t>
            </a:r>
            <a:r>
              <a:rPr lang="en-US" sz="2000" i="1" dirty="0">
                <a:latin typeface="Arial" panose="020B0604020202020204" pitchFamily="34" charset="0"/>
                <a:cs typeface="Arial" panose="020B0604020202020204" pitchFamily="34" charset="0"/>
              </a:rPr>
              <a:t>The Visible and the Invisible</a:t>
            </a:r>
            <a:r>
              <a:rPr lang="en-US" sz="2000" dirty="0">
                <a:latin typeface="Arial" panose="020B0604020202020204" pitchFamily="34" charset="0"/>
                <a:cs typeface="Arial" panose="020B0604020202020204" pitchFamily="34" charset="0"/>
              </a:rPr>
              <a:t>, Evanston: Northwestern University Press, 1968,  xxviii</a:t>
            </a:r>
            <a:r>
              <a:rPr lang="en-US" sz="2000" dirty="0" smtClean="0">
                <a:latin typeface="Arial" panose="020B0604020202020204" pitchFamily="34" charset="0"/>
                <a:cs typeface="Arial" panose="020B0604020202020204" pitchFamily="34" charset="0"/>
              </a:rPr>
              <a:t>.</a:t>
            </a:r>
            <a:r>
              <a:rPr lang="en-GB" sz="2000" dirty="0" smtClean="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989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182" r="37662"/>
          <a:stretch/>
        </p:blipFill>
        <p:spPr bwMode="auto">
          <a:xfrm>
            <a:off x="3096344" y="-9325"/>
            <a:ext cx="6047656" cy="520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andscape with Gentlemen Visiting a Scholar in a Lakeside Pavilion"/>
          <p:cNvPicPr>
            <a:picLocks noChangeAspect="1" noChangeArrowheads="1"/>
          </p:cNvPicPr>
          <p:nvPr/>
        </p:nvPicPr>
        <p:blipFill rotWithShape="1">
          <a:blip r:embed="rId3">
            <a:extLst>
              <a:ext uri="{28A0092B-C50C-407E-A947-70E740481C1C}">
                <a14:useLocalDpi xmlns:a14="http://schemas.microsoft.com/office/drawing/2010/main" val="0"/>
              </a:ext>
            </a:extLst>
          </a:blip>
          <a:srcRect t="46013" r="1668"/>
          <a:stretch/>
        </p:blipFill>
        <p:spPr bwMode="auto">
          <a:xfrm>
            <a:off x="-108520" y="-9324"/>
            <a:ext cx="6500886" cy="529204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Box 1"/>
          <p:cNvSpPr txBox="1">
            <a:spLocks noChangeArrowheads="1"/>
          </p:cNvSpPr>
          <p:nvPr/>
        </p:nvSpPr>
        <p:spPr bwMode="auto">
          <a:xfrm>
            <a:off x="4644008" y="821051"/>
            <a:ext cx="3851920" cy="707886"/>
          </a:xfrm>
          <a:prstGeom prst="rect">
            <a:avLst/>
          </a:prstGeom>
          <a:solidFill>
            <a:schemeClr val="bg1">
              <a:lumMod val="65000"/>
              <a:alpha val="65000"/>
            </a:schemeClr>
          </a:solidFill>
          <a:ln>
            <a:noFill/>
          </a:ln>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en-GB" sz="4000" b="1" dirty="0" smtClean="0">
                <a:solidFill>
                  <a:schemeClr val="bg1"/>
                </a:solidFill>
              </a:rPr>
              <a:t>Words</a:t>
            </a:r>
            <a:endParaRPr lang="en-GB" sz="4000" b="1" dirty="0">
              <a:solidFill>
                <a:schemeClr val="bg1"/>
              </a:solidFill>
            </a:endParaRPr>
          </a:p>
        </p:txBody>
      </p:sp>
    </p:spTree>
    <p:extLst>
      <p:ext uri="{BB962C8B-B14F-4D97-AF65-F5344CB8AC3E}">
        <p14:creationId xmlns:p14="http://schemas.microsoft.com/office/powerpoint/2010/main" val="2470580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123478"/>
            <a:ext cx="8352928" cy="2308324"/>
          </a:xfrm>
          <a:prstGeom prst="rect">
            <a:avLst/>
          </a:prstGeom>
          <a:noFill/>
        </p:spPr>
        <p:txBody>
          <a:bodyPr wrap="square" rtlCol="0">
            <a:spAutoFit/>
          </a:bodyPr>
          <a:lstStyle/>
          <a:p>
            <a:pPr hangingPunct="0"/>
            <a:r>
              <a:rPr lang="en-US" sz="2400" dirty="0" smtClean="0">
                <a:latin typeface="Arial" panose="020B0604020202020204" pitchFamily="34" charset="0"/>
                <a:cs typeface="Arial" panose="020B0604020202020204" pitchFamily="34" charset="0"/>
              </a:rPr>
              <a:t>… the philosopher knows very well that, whatever be his effort, in the best of cases it will take its place among the artefacts and products of culture, as an instance of them. If this paradox is not an impossibility, and if philosophy can speak, it is because language is not only the </a:t>
            </a:r>
            <a:r>
              <a:rPr lang="en-US" sz="2400" dirty="0" smtClean="0">
                <a:latin typeface="Arial" panose="020B0604020202020204" pitchFamily="34" charset="0"/>
                <a:cs typeface="Arial" panose="020B0604020202020204" pitchFamily="34" charset="0"/>
              </a:rPr>
              <a:t>depository </a:t>
            </a:r>
            <a:r>
              <a:rPr lang="en-US" sz="2400" dirty="0" smtClean="0">
                <a:latin typeface="Arial" panose="020B0604020202020204" pitchFamily="34" charset="0"/>
                <a:cs typeface="Arial" panose="020B0604020202020204" pitchFamily="34" charset="0"/>
              </a:rPr>
              <a:t>of fixed and acquired significations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8422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123478"/>
            <a:ext cx="8352928" cy="1569660"/>
          </a:xfrm>
          <a:prstGeom prst="rect">
            <a:avLst/>
          </a:prstGeom>
          <a:noFill/>
        </p:spPr>
        <p:txBody>
          <a:bodyPr wrap="square" rtlCol="0">
            <a:spAutoFit/>
          </a:bodyPr>
          <a:lstStyle/>
          <a:p>
            <a:pPr hangingPunct="0"/>
            <a:r>
              <a:rPr lang="en-US" sz="2400" dirty="0" smtClean="0">
                <a:latin typeface="Arial" panose="020B0604020202020204" pitchFamily="34" charset="0"/>
                <a:cs typeface="Arial" panose="020B0604020202020204" pitchFamily="34" charset="0"/>
              </a:rPr>
              <a:t>… because its cumulative power itself results from a power of anticipation or of prepossession, because one speaks not only of what one knows, so as to set out a display of it – but also of what one does not know, in order to know it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1661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123478"/>
            <a:ext cx="8352928" cy="4647426"/>
          </a:xfrm>
          <a:prstGeom prst="rect">
            <a:avLst/>
          </a:prstGeom>
          <a:noFill/>
        </p:spPr>
        <p:txBody>
          <a:bodyPr wrap="square" rtlCol="0">
            <a:spAutoFit/>
          </a:bodyPr>
          <a:lstStyle/>
          <a:p>
            <a:pPr hangingPunct="0"/>
            <a:r>
              <a:rPr lang="en-US" sz="2400" dirty="0" smtClean="0">
                <a:latin typeface="Arial" panose="020B0604020202020204" pitchFamily="34" charset="0"/>
                <a:cs typeface="Arial" panose="020B0604020202020204" pitchFamily="34" charset="0"/>
              </a:rPr>
              <a:t>… and because language in forming itself expresses, at least laterally, an ontogenesis of which it is a part … the words most charged with philosophy are not necessarily those that contain what they say, but rather those that most energetically open upon Being, because they more closely convey the life of the whole and </a:t>
            </a:r>
            <a:r>
              <a:rPr lang="en-US" sz="2400" b="1" i="1" dirty="0" smtClean="0">
                <a:latin typeface="Arial" panose="020B0604020202020204" pitchFamily="34" charset="0"/>
                <a:cs typeface="Arial" panose="020B0604020202020204" pitchFamily="34" charset="0"/>
              </a:rPr>
              <a:t>make our habitual evidences vibrate until they disjoin</a:t>
            </a:r>
            <a:r>
              <a:rPr lang="en-US" sz="2400" dirty="0" smtClean="0">
                <a:latin typeface="Arial" panose="020B0604020202020204" pitchFamily="34" charset="0"/>
                <a:cs typeface="Arial" panose="020B0604020202020204" pitchFamily="34" charset="0"/>
              </a:rPr>
              <a:t>.</a:t>
            </a: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Maurice </a:t>
            </a:r>
            <a:r>
              <a:rPr lang="en-GB" sz="1600" dirty="0">
                <a:latin typeface="Arial" panose="020B0604020202020204" pitchFamily="34" charset="0"/>
                <a:cs typeface="Arial" panose="020B0604020202020204" pitchFamily="34" charset="0"/>
              </a:rPr>
              <a:t>Merleau-Ponty, </a:t>
            </a:r>
            <a:r>
              <a:rPr lang="en-GB" sz="1600" i="1" dirty="0">
                <a:latin typeface="Arial" panose="020B0604020202020204" pitchFamily="34" charset="0"/>
                <a:cs typeface="Arial" panose="020B0604020202020204" pitchFamily="34" charset="0"/>
              </a:rPr>
              <a:t>The </a:t>
            </a:r>
            <a:r>
              <a:rPr lang="en-GB" sz="1600" i="1" dirty="0" smtClean="0">
                <a:latin typeface="Arial" panose="020B0604020202020204" pitchFamily="34" charset="0"/>
                <a:cs typeface="Arial" panose="020B0604020202020204" pitchFamily="34" charset="0"/>
              </a:rPr>
              <a:t>Visible and the Invisible: Followed by Working Notes </a:t>
            </a:r>
            <a:r>
              <a:rPr lang="en-GB" sz="1600" dirty="0" smtClean="0">
                <a:latin typeface="Arial" panose="020B0604020202020204" pitchFamily="34" charset="0"/>
                <a:cs typeface="Arial" panose="020B0604020202020204" pitchFamily="34" charset="0"/>
              </a:rPr>
              <a:t>[posthumously published in French 1964], Evanston: Northwestern UP, 1968, 102.</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847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182" r="37662"/>
          <a:stretch/>
        </p:blipFill>
        <p:spPr bwMode="auto">
          <a:xfrm>
            <a:off x="3096344" y="-9325"/>
            <a:ext cx="6047656" cy="520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andscape with Gentlemen Visiting a Scholar in a Lakeside Pavilion"/>
          <p:cNvPicPr>
            <a:picLocks noChangeAspect="1" noChangeArrowheads="1"/>
          </p:cNvPicPr>
          <p:nvPr/>
        </p:nvPicPr>
        <p:blipFill rotWithShape="1">
          <a:blip r:embed="rId3">
            <a:extLst>
              <a:ext uri="{28A0092B-C50C-407E-A947-70E740481C1C}">
                <a14:useLocalDpi xmlns:a14="http://schemas.microsoft.com/office/drawing/2010/main" val="0"/>
              </a:ext>
            </a:extLst>
          </a:blip>
          <a:srcRect t="46013" r="1668"/>
          <a:stretch/>
        </p:blipFill>
        <p:spPr bwMode="auto">
          <a:xfrm>
            <a:off x="-108520" y="-9324"/>
            <a:ext cx="6500886" cy="529204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Box 1"/>
          <p:cNvSpPr txBox="1">
            <a:spLocks noChangeArrowheads="1"/>
          </p:cNvSpPr>
          <p:nvPr/>
        </p:nvSpPr>
        <p:spPr bwMode="auto">
          <a:xfrm>
            <a:off x="4644008" y="821051"/>
            <a:ext cx="3851920" cy="1323439"/>
          </a:xfrm>
          <a:prstGeom prst="rect">
            <a:avLst/>
          </a:prstGeom>
          <a:solidFill>
            <a:schemeClr val="bg1">
              <a:lumMod val="65000"/>
              <a:alpha val="65000"/>
            </a:schemeClr>
          </a:solidFill>
          <a:ln>
            <a:noFill/>
          </a:ln>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en-GB" sz="4000" b="1" dirty="0">
                <a:solidFill>
                  <a:schemeClr val="bg1"/>
                </a:solidFill>
              </a:rPr>
              <a:t>Making our </a:t>
            </a:r>
            <a:r>
              <a:rPr lang="en-GB" sz="4000" b="1" dirty="0" smtClean="0">
                <a:solidFill>
                  <a:schemeClr val="bg1"/>
                </a:solidFill>
              </a:rPr>
              <a:t>way in semi-obscurity</a:t>
            </a:r>
            <a:endParaRPr lang="en-GB" sz="4000" b="1" dirty="0">
              <a:solidFill>
                <a:schemeClr val="bg1"/>
              </a:solidFill>
            </a:endParaRPr>
          </a:p>
        </p:txBody>
      </p:sp>
    </p:spTree>
    <p:extLst>
      <p:ext uri="{BB962C8B-B14F-4D97-AF65-F5344CB8AC3E}">
        <p14:creationId xmlns:p14="http://schemas.microsoft.com/office/powerpoint/2010/main" val="1484681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11510"/>
            <a:ext cx="8352928" cy="4278094"/>
          </a:xfrm>
          <a:prstGeom prst="rect">
            <a:avLst/>
          </a:prstGeom>
          <a:noFill/>
        </p:spPr>
        <p:txBody>
          <a:bodyPr wrap="square" rtlCol="0">
            <a:spAutoFit/>
          </a:bodyPr>
          <a:lstStyle/>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We </a:t>
            </a:r>
            <a:r>
              <a:rPr lang="en-GB" sz="2400" dirty="0">
                <a:latin typeface="Arial" panose="020B0604020202020204" pitchFamily="34" charset="0"/>
                <a:cs typeface="Arial" panose="020B0604020202020204" pitchFamily="34" charset="0"/>
              </a:rPr>
              <a:t>will come to these questions by starting ‘from below</a:t>
            </a:r>
            <a:r>
              <a:rPr lang="en-GB" sz="2400" dirty="0" smtClean="0">
                <a:latin typeface="Arial" panose="020B0604020202020204" pitchFamily="34" charset="0"/>
                <a:cs typeface="Arial" panose="020B0604020202020204" pitchFamily="34" charset="0"/>
              </a:rPr>
              <a:t>’.</a:t>
            </a:r>
          </a:p>
          <a:p>
            <a:endParaRPr lang="en-GB" sz="2800" dirty="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Maurice </a:t>
            </a:r>
            <a:r>
              <a:rPr lang="en-GB" sz="1600" dirty="0">
                <a:latin typeface="Arial" panose="020B0604020202020204" pitchFamily="34" charset="0"/>
                <a:cs typeface="Arial" panose="020B0604020202020204" pitchFamily="34" charset="0"/>
              </a:rPr>
              <a:t>Merleau-Ponty, </a:t>
            </a:r>
            <a:r>
              <a:rPr lang="en-GB" sz="1600" i="1" dirty="0">
                <a:latin typeface="Arial" panose="020B0604020202020204" pitchFamily="34" charset="0"/>
                <a:cs typeface="Arial" panose="020B0604020202020204" pitchFamily="34" charset="0"/>
              </a:rPr>
              <a:t>The Structure of Behavior</a:t>
            </a:r>
            <a:r>
              <a:rPr lang="en-GB" sz="1600" dirty="0">
                <a:latin typeface="Arial" panose="020B0604020202020204" pitchFamily="34" charset="0"/>
                <a:cs typeface="Arial" panose="020B0604020202020204" pitchFamily="34" charset="0"/>
              </a:rPr>
              <a:t> [1942], Boston: Beacon Press, 1963, 4</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055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555526"/>
            <a:ext cx="8352928" cy="4154984"/>
          </a:xfrm>
          <a:prstGeom prst="rect">
            <a:avLst/>
          </a:prstGeom>
          <a:noFill/>
        </p:spPr>
        <p:txBody>
          <a:bodyPr wrap="square" rtlCol="0">
            <a:spAutoFit/>
          </a:bodyPr>
          <a:lstStyle/>
          <a:p>
            <a:pPr hangingPunct="0"/>
            <a:r>
              <a:rPr lang="en-US" sz="2400" dirty="0" smtClean="0">
                <a:latin typeface="Arial" panose="020B0604020202020204" pitchFamily="34" charset="0"/>
                <a:cs typeface="Arial" panose="020B0604020202020204" pitchFamily="34" charset="0"/>
              </a:rPr>
              <a:t>Perception: “this </a:t>
            </a:r>
            <a:r>
              <a:rPr lang="en-US" sz="2400" dirty="0" smtClean="0">
                <a:latin typeface="Arial" panose="020B0604020202020204" pitchFamily="34" charset="0"/>
                <a:cs typeface="Arial" panose="020B0604020202020204" pitchFamily="34" charset="0"/>
              </a:rPr>
              <a:t>interrogative thought which lets the perceived world be rather than posits it, before which the things form and undo themselves in a sort of gliding, beneath the yes and the no.”</a:t>
            </a: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Maurice </a:t>
            </a:r>
            <a:r>
              <a:rPr lang="en-GB" sz="1600" dirty="0">
                <a:latin typeface="Arial" panose="020B0604020202020204" pitchFamily="34" charset="0"/>
                <a:cs typeface="Arial" panose="020B0604020202020204" pitchFamily="34" charset="0"/>
              </a:rPr>
              <a:t>Merleau-Ponty, </a:t>
            </a:r>
            <a:r>
              <a:rPr lang="en-GB" sz="1600" i="1" dirty="0">
                <a:latin typeface="Arial" panose="020B0604020202020204" pitchFamily="34" charset="0"/>
                <a:cs typeface="Arial" panose="020B0604020202020204" pitchFamily="34" charset="0"/>
              </a:rPr>
              <a:t>The </a:t>
            </a:r>
            <a:r>
              <a:rPr lang="en-GB" sz="1600" i="1" dirty="0" smtClean="0">
                <a:latin typeface="Arial" panose="020B0604020202020204" pitchFamily="34" charset="0"/>
                <a:cs typeface="Arial" panose="020B0604020202020204" pitchFamily="34" charset="0"/>
              </a:rPr>
              <a:t>Visible and the Invisible: Followed by Working Notes </a:t>
            </a:r>
            <a:r>
              <a:rPr lang="en-GB" sz="1600" dirty="0" smtClean="0">
                <a:latin typeface="Arial" panose="020B0604020202020204" pitchFamily="34" charset="0"/>
                <a:cs typeface="Arial" panose="020B0604020202020204" pitchFamily="34" charset="0"/>
              </a:rPr>
              <a:t>[posthumously published in French 1964], Evanston: Northwestern UP, 1968, 102.</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052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123478"/>
            <a:ext cx="8352928" cy="4647426"/>
          </a:xfrm>
          <a:prstGeom prst="rect">
            <a:avLst/>
          </a:prstGeom>
          <a:noFill/>
        </p:spPr>
        <p:txBody>
          <a:bodyPr wrap="square" rtlCol="0">
            <a:spAutoFit/>
          </a:bodyPr>
          <a:lstStyle/>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r>
              <a:rPr lang="en-US" sz="2400" dirty="0" smtClean="0">
                <a:latin typeface="Arial" panose="020B0604020202020204" pitchFamily="34" charset="0"/>
                <a:cs typeface="Arial" panose="020B0604020202020204" pitchFamily="34" charset="0"/>
              </a:rPr>
              <a:t>It </a:t>
            </a:r>
            <a:r>
              <a:rPr lang="en-US" sz="2400" dirty="0" smtClean="0">
                <a:latin typeface="Arial" panose="020B0604020202020204" pitchFamily="34" charset="0"/>
                <a:cs typeface="Arial" panose="020B0604020202020204" pitchFamily="34" charset="0"/>
              </a:rPr>
              <a:t>is … a question put to what does not speak</a:t>
            </a: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Maurice </a:t>
            </a:r>
            <a:r>
              <a:rPr lang="en-GB" sz="1600" dirty="0">
                <a:latin typeface="Arial" panose="020B0604020202020204" pitchFamily="34" charset="0"/>
                <a:cs typeface="Arial" panose="020B0604020202020204" pitchFamily="34" charset="0"/>
              </a:rPr>
              <a:t>Merleau-Ponty, </a:t>
            </a:r>
            <a:r>
              <a:rPr lang="en-GB" sz="1600" i="1" dirty="0">
                <a:latin typeface="Arial" panose="020B0604020202020204" pitchFamily="34" charset="0"/>
                <a:cs typeface="Arial" panose="020B0604020202020204" pitchFamily="34" charset="0"/>
              </a:rPr>
              <a:t>The </a:t>
            </a:r>
            <a:r>
              <a:rPr lang="en-GB" sz="1600" i="1" dirty="0" smtClean="0">
                <a:latin typeface="Arial" panose="020B0604020202020204" pitchFamily="34" charset="0"/>
                <a:cs typeface="Arial" panose="020B0604020202020204" pitchFamily="34" charset="0"/>
              </a:rPr>
              <a:t>Visible and the Invisible: Followed by Working Notes </a:t>
            </a:r>
            <a:r>
              <a:rPr lang="en-GB" sz="1600" dirty="0" smtClean="0">
                <a:latin typeface="Arial" panose="020B0604020202020204" pitchFamily="34" charset="0"/>
                <a:cs typeface="Arial" panose="020B0604020202020204" pitchFamily="34" charset="0"/>
              </a:rPr>
              <a:t>[posthumously published in French 1964], Evanston: Northwestern UP, 1968, 102.</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763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123478"/>
            <a:ext cx="8352928" cy="4770537"/>
          </a:xfrm>
          <a:prstGeom prst="rect">
            <a:avLst/>
          </a:prstGeom>
          <a:noFill/>
        </p:spPr>
        <p:txBody>
          <a:bodyPr wrap="square" rtlCol="0">
            <a:spAutoFit/>
          </a:bodyPr>
          <a:lstStyle/>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r>
              <a:rPr lang="en-US" sz="2400" dirty="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t directs this question </a:t>
            </a:r>
            <a:r>
              <a:rPr lang="en-US" sz="2400" dirty="0" smtClean="0">
                <a:latin typeface="Arial" panose="020B0604020202020204" pitchFamily="34" charset="0"/>
                <a:cs typeface="Arial" panose="020B0604020202020204" pitchFamily="34" charset="0"/>
              </a:rPr>
              <a:t>to our </a:t>
            </a:r>
            <a:r>
              <a:rPr lang="en-US" sz="2400" dirty="0" smtClean="0">
                <a:latin typeface="Arial" panose="020B0604020202020204" pitchFamily="34" charset="0"/>
                <a:cs typeface="Arial" panose="020B0604020202020204" pitchFamily="34" charset="0"/>
              </a:rPr>
              <a:t>mute life</a:t>
            </a:r>
          </a:p>
          <a:p>
            <a:pPr hangingPunct="0"/>
            <a:endParaRPr lang="en-US" sz="2400" dirty="0">
              <a:latin typeface="Arial" panose="020B0604020202020204" pitchFamily="34" charset="0"/>
              <a:cs typeface="Arial" panose="020B0604020202020204" pitchFamily="34" charset="0"/>
            </a:endParaRPr>
          </a:p>
          <a:p>
            <a:pPr hangingPunct="0"/>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Maurice </a:t>
            </a:r>
            <a:r>
              <a:rPr lang="en-GB" sz="1600" dirty="0">
                <a:latin typeface="Arial" panose="020B0604020202020204" pitchFamily="34" charset="0"/>
                <a:cs typeface="Arial" panose="020B0604020202020204" pitchFamily="34" charset="0"/>
              </a:rPr>
              <a:t>Merleau-Ponty, </a:t>
            </a:r>
            <a:r>
              <a:rPr lang="en-GB" sz="1600" i="1" dirty="0">
                <a:latin typeface="Arial" panose="020B0604020202020204" pitchFamily="34" charset="0"/>
                <a:cs typeface="Arial" panose="020B0604020202020204" pitchFamily="34" charset="0"/>
              </a:rPr>
              <a:t>The </a:t>
            </a:r>
            <a:r>
              <a:rPr lang="en-GB" sz="1600" i="1" dirty="0" smtClean="0">
                <a:latin typeface="Arial" panose="020B0604020202020204" pitchFamily="34" charset="0"/>
                <a:cs typeface="Arial" panose="020B0604020202020204" pitchFamily="34" charset="0"/>
              </a:rPr>
              <a:t>Visible and the Invisible: Followed by Working Notes </a:t>
            </a:r>
            <a:r>
              <a:rPr lang="en-GB" sz="1600" dirty="0" smtClean="0">
                <a:latin typeface="Arial" panose="020B0604020202020204" pitchFamily="34" charset="0"/>
                <a:cs typeface="Arial" panose="020B0604020202020204" pitchFamily="34" charset="0"/>
              </a:rPr>
              <a:t>[posthumously published in French 1964], Evanston: Northwestern UP, 1968, 102.</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629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00" y="123478"/>
            <a:ext cx="8352928" cy="4524315"/>
          </a:xfrm>
          <a:prstGeom prst="rect">
            <a:avLst/>
          </a:prstGeom>
          <a:noFill/>
        </p:spPr>
        <p:txBody>
          <a:bodyPr wrap="square" rtlCol="0">
            <a:spAutoFit/>
          </a:bodyPr>
          <a:lstStyle/>
          <a:p>
            <a:pPr hangingPunct="0"/>
            <a:endParaRPr lang="en-US" sz="2400" dirty="0" smtClean="0">
              <a:latin typeface="Arial" panose="020B0604020202020204" pitchFamily="34" charset="0"/>
              <a:cs typeface="Arial" panose="020B0604020202020204" pitchFamily="34" charset="0"/>
            </a:endParaRPr>
          </a:p>
          <a:p>
            <a:pPr hangingPunct="0"/>
            <a:endParaRPr lang="en-US" sz="2400" dirty="0">
              <a:latin typeface="Arial" panose="020B0604020202020204" pitchFamily="34" charset="0"/>
              <a:cs typeface="Arial" panose="020B0604020202020204" pitchFamily="34" charset="0"/>
            </a:endParaRPr>
          </a:p>
          <a:p>
            <a:pPr hangingPunct="0"/>
            <a:r>
              <a:rPr lang="en-US" sz="2400" dirty="0" smtClean="0">
                <a:latin typeface="Arial" panose="020B0604020202020204" pitchFamily="34" charset="0"/>
                <a:cs typeface="Arial" panose="020B0604020202020204" pitchFamily="34" charset="0"/>
              </a:rPr>
              <a:t>It addresses itself to that compound of the world and of ourselves that precedes reflection</a:t>
            </a: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Maurice </a:t>
            </a:r>
            <a:r>
              <a:rPr lang="en-GB" sz="1600" dirty="0">
                <a:latin typeface="Arial" panose="020B0604020202020204" pitchFamily="34" charset="0"/>
                <a:cs typeface="Arial" panose="020B0604020202020204" pitchFamily="34" charset="0"/>
              </a:rPr>
              <a:t>Merleau-Ponty, </a:t>
            </a:r>
            <a:r>
              <a:rPr lang="en-GB" sz="1600" i="1" dirty="0">
                <a:latin typeface="Arial" panose="020B0604020202020204" pitchFamily="34" charset="0"/>
                <a:cs typeface="Arial" panose="020B0604020202020204" pitchFamily="34" charset="0"/>
              </a:rPr>
              <a:t>The </a:t>
            </a:r>
            <a:r>
              <a:rPr lang="en-GB" sz="1600" i="1" dirty="0" smtClean="0">
                <a:latin typeface="Arial" panose="020B0604020202020204" pitchFamily="34" charset="0"/>
                <a:cs typeface="Arial" panose="020B0604020202020204" pitchFamily="34" charset="0"/>
              </a:rPr>
              <a:t>Visible and the Invisible: Followed by Working Notes </a:t>
            </a:r>
            <a:r>
              <a:rPr lang="en-GB" sz="1600" dirty="0" smtClean="0">
                <a:latin typeface="Arial" panose="020B0604020202020204" pitchFamily="34" charset="0"/>
                <a:cs typeface="Arial" panose="020B0604020202020204" pitchFamily="34" charset="0"/>
              </a:rPr>
              <a:t>[posthumously published in French 1964], Evanston: Northwestern UP, 1968, 102.</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078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1197</TotalTime>
  <Words>1091</Words>
  <Application>Microsoft Office PowerPoint</Application>
  <PresentationFormat>On-screen Show (16:9)</PresentationFormat>
  <Paragraphs>151</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Jorella Andrews</dc:creator>
  <cp:lastModifiedBy>Jorella Andrews</cp:lastModifiedBy>
  <cp:revision>70</cp:revision>
  <cp:lastPrinted>2018-11-22T00:40:47Z</cp:lastPrinted>
  <dcterms:created xsi:type="dcterms:W3CDTF">2018-05-27T13:43:12Z</dcterms:created>
  <dcterms:modified xsi:type="dcterms:W3CDTF">2018-11-22T00:42:54Z</dcterms:modified>
</cp:coreProperties>
</file>